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287" r:id="rId2"/>
    <p:sldId id="256" r:id="rId3"/>
    <p:sldId id="291" r:id="rId4"/>
    <p:sldId id="266" r:id="rId5"/>
    <p:sldId id="257" r:id="rId6"/>
    <p:sldId id="269" r:id="rId7"/>
    <p:sldId id="260" r:id="rId8"/>
    <p:sldId id="292" r:id="rId9"/>
    <p:sldId id="288" r:id="rId10"/>
    <p:sldId id="289" r:id="rId11"/>
    <p:sldId id="336" r:id="rId12"/>
    <p:sldId id="290" r:id="rId13"/>
    <p:sldId id="337" r:id="rId14"/>
    <p:sldId id="338" r:id="rId15"/>
    <p:sldId id="339" r:id="rId16"/>
    <p:sldId id="265" r:id="rId17"/>
    <p:sldId id="268" r:id="rId18"/>
    <p:sldId id="340" r:id="rId19"/>
    <p:sldId id="302" r:id="rId20"/>
    <p:sldId id="308" r:id="rId21"/>
    <p:sldId id="293" r:id="rId22"/>
    <p:sldId id="295" r:id="rId23"/>
    <p:sldId id="294" r:id="rId24"/>
    <p:sldId id="310" r:id="rId25"/>
    <p:sldId id="333" r:id="rId26"/>
    <p:sldId id="332" r:id="rId27"/>
    <p:sldId id="309" r:id="rId28"/>
    <p:sldId id="296" r:id="rId29"/>
    <p:sldId id="297" r:id="rId30"/>
    <p:sldId id="298" r:id="rId31"/>
    <p:sldId id="299" r:id="rId32"/>
    <p:sldId id="300" r:id="rId33"/>
    <p:sldId id="303" r:id="rId34"/>
    <p:sldId id="304" r:id="rId35"/>
    <p:sldId id="305" r:id="rId36"/>
    <p:sldId id="306" r:id="rId37"/>
    <p:sldId id="321" r:id="rId38"/>
    <p:sldId id="322" r:id="rId39"/>
    <p:sldId id="323" r:id="rId40"/>
    <p:sldId id="324" r:id="rId41"/>
    <p:sldId id="325" r:id="rId42"/>
    <p:sldId id="326" r:id="rId43"/>
    <p:sldId id="327" r:id="rId44"/>
    <p:sldId id="313" r:id="rId45"/>
    <p:sldId id="316" r:id="rId46"/>
    <p:sldId id="318" r:id="rId47"/>
    <p:sldId id="317" r:id="rId48"/>
    <p:sldId id="314" r:id="rId49"/>
    <p:sldId id="315" r:id="rId50"/>
    <p:sldId id="262" r:id="rId51"/>
    <p:sldId id="329" r:id="rId52"/>
    <p:sldId id="263" r:id="rId53"/>
    <p:sldId id="319" r:id="rId54"/>
    <p:sldId id="261" r:id="rId55"/>
    <p:sldId id="320" r:id="rId56"/>
    <p:sldId id="331" r:id="rId57"/>
    <p:sldId id="335" r:id="rId5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CCFF"/>
    <a:srgbClr val="663300"/>
    <a:srgbClr val="00CC00"/>
    <a:srgbClr val="FFFF00"/>
    <a:srgbClr val="FF0000"/>
    <a:srgbClr val="BBE0E3"/>
    <a:srgbClr val="000099"/>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5833" autoAdjust="0"/>
  </p:normalViewPr>
  <p:slideViewPr>
    <p:cSldViewPr snapToGrid="0" showGuides="1">
      <p:cViewPr varScale="1">
        <p:scale>
          <a:sx n="52" d="100"/>
          <a:sy n="52" d="100"/>
        </p:scale>
        <p:origin x="1734" y="54"/>
      </p:cViewPr>
      <p:guideLst>
        <p:guide orient="horz" pos="2160"/>
        <p:guide pos="2868"/>
      </p:guideLst>
    </p:cSldViewPr>
  </p:slideViewPr>
  <p:notesTextViewPr>
    <p:cViewPr>
      <p:scale>
        <a:sx n="100" d="100"/>
        <a:sy n="100" d="100"/>
      </p:scale>
      <p:origin x="0" y="0"/>
    </p:cViewPr>
  </p:notesTextViewPr>
  <p:sorterViewPr>
    <p:cViewPr>
      <p:scale>
        <a:sx n="66" d="100"/>
        <a:sy n="66" d="100"/>
      </p:scale>
      <p:origin x="0" y="15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D6464C-6998-4066-8579-DFC154A51389}"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8A138023-7128-4B2D-876A-A65ADEA64A71}">
      <dgm:prSet phldrT="[Text]"/>
      <dgm:spPr/>
      <dgm:t>
        <a:bodyPr/>
        <a:lstStyle/>
        <a:p>
          <a:r>
            <a:rPr lang="en-US" smtClean="0">
              <a:solidFill>
                <a:srgbClr val="FF0000"/>
              </a:solidFill>
            </a:rPr>
            <a:t>Source</a:t>
          </a:r>
          <a:endParaRPr lang="en-US">
            <a:solidFill>
              <a:srgbClr val="FF0000"/>
            </a:solidFill>
          </a:endParaRPr>
        </a:p>
      </dgm:t>
    </dgm:pt>
    <dgm:pt modelId="{7DD162B6-7D2F-4CF3-A38C-9F3640ED2B91}" type="parTrans" cxnId="{083220E3-169F-4C09-8B53-2493ADB1074A}">
      <dgm:prSet/>
      <dgm:spPr/>
      <dgm:t>
        <a:bodyPr/>
        <a:lstStyle/>
        <a:p>
          <a:endParaRPr lang="en-US">
            <a:solidFill>
              <a:srgbClr val="FF0000"/>
            </a:solidFill>
          </a:endParaRPr>
        </a:p>
      </dgm:t>
    </dgm:pt>
    <dgm:pt modelId="{AC09216F-96E3-4272-80D3-85E7FEE8BCAA}" type="sibTrans" cxnId="{083220E3-169F-4C09-8B53-2493ADB1074A}">
      <dgm:prSet/>
      <dgm:spPr/>
      <dgm:t>
        <a:bodyPr/>
        <a:lstStyle/>
        <a:p>
          <a:endParaRPr lang="en-US">
            <a:solidFill>
              <a:srgbClr val="FF0000"/>
            </a:solidFill>
          </a:endParaRPr>
        </a:p>
      </dgm:t>
    </dgm:pt>
    <dgm:pt modelId="{86862BA1-1459-4457-86A8-FC0FF44FC9D5}">
      <dgm:prSet/>
      <dgm:spPr/>
      <dgm:t>
        <a:bodyPr/>
        <a:lstStyle/>
        <a:p>
          <a:r>
            <a:rPr lang="en-US" smtClean="0">
              <a:solidFill>
                <a:srgbClr val="FF0000"/>
              </a:solidFill>
            </a:rPr>
            <a:t>Encoding</a:t>
          </a:r>
          <a:endParaRPr lang="en-US" dirty="0" smtClean="0">
            <a:solidFill>
              <a:srgbClr val="FF0000"/>
            </a:solidFill>
          </a:endParaRPr>
        </a:p>
      </dgm:t>
    </dgm:pt>
    <dgm:pt modelId="{C4ECFEA1-1167-4A3E-9B8C-A47EBF05FA60}" type="parTrans" cxnId="{8CD7DC45-0001-4714-89EA-CC8AB3B515E1}">
      <dgm:prSet/>
      <dgm:spPr/>
      <dgm:t>
        <a:bodyPr/>
        <a:lstStyle/>
        <a:p>
          <a:endParaRPr lang="en-US">
            <a:solidFill>
              <a:srgbClr val="FF0000"/>
            </a:solidFill>
          </a:endParaRPr>
        </a:p>
      </dgm:t>
    </dgm:pt>
    <dgm:pt modelId="{12B951CB-A8B1-4AE2-9494-F857780D5937}" type="sibTrans" cxnId="{8CD7DC45-0001-4714-89EA-CC8AB3B515E1}">
      <dgm:prSet/>
      <dgm:spPr/>
      <dgm:t>
        <a:bodyPr/>
        <a:lstStyle/>
        <a:p>
          <a:endParaRPr lang="en-US">
            <a:solidFill>
              <a:srgbClr val="FF0000"/>
            </a:solidFill>
          </a:endParaRPr>
        </a:p>
      </dgm:t>
    </dgm:pt>
    <dgm:pt modelId="{A1484B76-F008-4BD3-BFCA-048FFAB49345}">
      <dgm:prSet/>
      <dgm:spPr/>
      <dgm:t>
        <a:bodyPr/>
        <a:lstStyle/>
        <a:p>
          <a:r>
            <a:rPr lang="en-US" smtClean="0">
              <a:solidFill>
                <a:srgbClr val="FF0000"/>
              </a:solidFill>
            </a:rPr>
            <a:t>Channel</a:t>
          </a:r>
          <a:endParaRPr lang="en-US" dirty="0" smtClean="0">
            <a:solidFill>
              <a:srgbClr val="FF0000"/>
            </a:solidFill>
          </a:endParaRPr>
        </a:p>
      </dgm:t>
    </dgm:pt>
    <dgm:pt modelId="{62D5C1F0-133A-4809-BB89-886A513925E1}" type="parTrans" cxnId="{0933FC09-DCD7-4FA7-820B-99F25B2898D1}">
      <dgm:prSet/>
      <dgm:spPr/>
      <dgm:t>
        <a:bodyPr/>
        <a:lstStyle/>
        <a:p>
          <a:endParaRPr lang="en-US">
            <a:solidFill>
              <a:srgbClr val="FF0000"/>
            </a:solidFill>
          </a:endParaRPr>
        </a:p>
      </dgm:t>
    </dgm:pt>
    <dgm:pt modelId="{7358838B-3355-46AC-AFC8-5B80EA36039F}" type="sibTrans" cxnId="{0933FC09-DCD7-4FA7-820B-99F25B2898D1}">
      <dgm:prSet/>
      <dgm:spPr/>
      <dgm:t>
        <a:bodyPr/>
        <a:lstStyle/>
        <a:p>
          <a:endParaRPr lang="en-US">
            <a:solidFill>
              <a:srgbClr val="FF0000"/>
            </a:solidFill>
          </a:endParaRPr>
        </a:p>
      </dgm:t>
    </dgm:pt>
    <dgm:pt modelId="{38846FB0-B3D7-4648-9E3E-552D9937F233}">
      <dgm:prSet/>
      <dgm:spPr/>
      <dgm:t>
        <a:bodyPr/>
        <a:lstStyle/>
        <a:p>
          <a:r>
            <a:rPr lang="en-US" smtClean="0">
              <a:solidFill>
                <a:srgbClr val="FF0000"/>
              </a:solidFill>
            </a:rPr>
            <a:t>Decoding</a:t>
          </a:r>
          <a:endParaRPr lang="en-US" dirty="0" smtClean="0">
            <a:solidFill>
              <a:srgbClr val="FF0000"/>
            </a:solidFill>
          </a:endParaRPr>
        </a:p>
      </dgm:t>
    </dgm:pt>
    <dgm:pt modelId="{4FF8E568-2BBD-4D8C-A43B-378177861A36}" type="parTrans" cxnId="{E751B5FA-B443-4B9A-B7C7-57D7FF8E6699}">
      <dgm:prSet/>
      <dgm:spPr/>
      <dgm:t>
        <a:bodyPr/>
        <a:lstStyle/>
        <a:p>
          <a:endParaRPr lang="en-US">
            <a:solidFill>
              <a:srgbClr val="FF0000"/>
            </a:solidFill>
          </a:endParaRPr>
        </a:p>
      </dgm:t>
    </dgm:pt>
    <dgm:pt modelId="{3380F266-3E4D-4815-8C3A-4D9806ADE0CA}" type="sibTrans" cxnId="{E751B5FA-B443-4B9A-B7C7-57D7FF8E6699}">
      <dgm:prSet/>
      <dgm:spPr/>
      <dgm:t>
        <a:bodyPr/>
        <a:lstStyle/>
        <a:p>
          <a:endParaRPr lang="en-US">
            <a:solidFill>
              <a:srgbClr val="FF0000"/>
            </a:solidFill>
          </a:endParaRPr>
        </a:p>
      </dgm:t>
    </dgm:pt>
    <dgm:pt modelId="{15AB3509-77F8-4C3D-A26A-3139EB82F032}">
      <dgm:prSet/>
      <dgm:spPr/>
      <dgm:t>
        <a:bodyPr/>
        <a:lstStyle/>
        <a:p>
          <a:r>
            <a:rPr lang="en-US" smtClean="0">
              <a:solidFill>
                <a:srgbClr val="FF0000"/>
              </a:solidFill>
            </a:rPr>
            <a:t>Receiver</a:t>
          </a:r>
          <a:endParaRPr lang="en-US" dirty="0" smtClean="0">
            <a:solidFill>
              <a:srgbClr val="FF0000"/>
            </a:solidFill>
          </a:endParaRPr>
        </a:p>
      </dgm:t>
    </dgm:pt>
    <dgm:pt modelId="{5356AF4A-ED56-448F-BEE4-E706130FDC0A}" type="parTrans" cxnId="{E93D4F50-C39E-4EBB-B301-27896839D469}">
      <dgm:prSet/>
      <dgm:spPr/>
      <dgm:t>
        <a:bodyPr/>
        <a:lstStyle/>
        <a:p>
          <a:endParaRPr lang="en-US">
            <a:solidFill>
              <a:srgbClr val="FF0000"/>
            </a:solidFill>
          </a:endParaRPr>
        </a:p>
      </dgm:t>
    </dgm:pt>
    <dgm:pt modelId="{A3715DED-09F4-48EC-B02F-CC13D048B121}" type="sibTrans" cxnId="{E93D4F50-C39E-4EBB-B301-27896839D469}">
      <dgm:prSet/>
      <dgm:spPr/>
      <dgm:t>
        <a:bodyPr/>
        <a:lstStyle/>
        <a:p>
          <a:endParaRPr lang="en-US">
            <a:solidFill>
              <a:srgbClr val="FF0000"/>
            </a:solidFill>
          </a:endParaRPr>
        </a:p>
      </dgm:t>
    </dgm:pt>
    <dgm:pt modelId="{2E58F9E9-3119-4544-BF50-8E3A6AEC0DD0}">
      <dgm:prSet/>
      <dgm:spPr/>
      <dgm:t>
        <a:bodyPr/>
        <a:lstStyle/>
        <a:p>
          <a:r>
            <a:rPr lang="en-US" smtClean="0">
              <a:solidFill>
                <a:srgbClr val="FF0000"/>
              </a:solidFill>
            </a:rPr>
            <a:t>Feedback</a:t>
          </a:r>
          <a:endParaRPr lang="en-US" dirty="0" smtClean="0">
            <a:solidFill>
              <a:srgbClr val="FF0000"/>
            </a:solidFill>
          </a:endParaRPr>
        </a:p>
      </dgm:t>
    </dgm:pt>
    <dgm:pt modelId="{18770E8D-0E52-46D8-9F37-85805D9279C7}" type="parTrans" cxnId="{3918CB93-A291-4481-A17C-CFBC19715349}">
      <dgm:prSet/>
      <dgm:spPr/>
      <dgm:t>
        <a:bodyPr/>
        <a:lstStyle/>
        <a:p>
          <a:endParaRPr lang="en-US">
            <a:solidFill>
              <a:srgbClr val="FF0000"/>
            </a:solidFill>
          </a:endParaRPr>
        </a:p>
      </dgm:t>
    </dgm:pt>
    <dgm:pt modelId="{6D2D5669-3612-45CD-8D95-00B3D9ED6FA5}" type="sibTrans" cxnId="{3918CB93-A291-4481-A17C-CFBC19715349}">
      <dgm:prSet/>
      <dgm:spPr/>
      <dgm:t>
        <a:bodyPr/>
        <a:lstStyle/>
        <a:p>
          <a:endParaRPr lang="en-US">
            <a:solidFill>
              <a:srgbClr val="FF0000"/>
            </a:solidFill>
          </a:endParaRPr>
        </a:p>
      </dgm:t>
    </dgm:pt>
    <dgm:pt modelId="{934DB7ED-D671-46BB-A059-767AD684F9B5}" type="pres">
      <dgm:prSet presAssocID="{E0D6464C-6998-4066-8579-DFC154A51389}" presName="cycle" presStyleCnt="0">
        <dgm:presLayoutVars>
          <dgm:dir/>
          <dgm:resizeHandles val="exact"/>
        </dgm:presLayoutVars>
      </dgm:prSet>
      <dgm:spPr/>
      <dgm:t>
        <a:bodyPr/>
        <a:lstStyle/>
        <a:p>
          <a:endParaRPr lang="en-US"/>
        </a:p>
      </dgm:t>
    </dgm:pt>
    <dgm:pt modelId="{49F13931-9248-4511-950B-46F441D27627}" type="pres">
      <dgm:prSet presAssocID="{8A138023-7128-4B2D-876A-A65ADEA64A71}" presName="node" presStyleLbl="node1" presStyleIdx="0" presStyleCnt="6">
        <dgm:presLayoutVars>
          <dgm:bulletEnabled val="1"/>
        </dgm:presLayoutVars>
      </dgm:prSet>
      <dgm:spPr/>
      <dgm:t>
        <a:bodyPr/>
        <a:lstStyle/>
        <a:p>
          <a:endParaRPr lang="en-US"/>
        </a:p>
      </dgm:t>
    </dgm:pt>
    <dgm:pt modelId="{D041D817-9817-4D78-AFAE-B425BC0CA92F}" type="pres">
      <dgm:prSet presAssocID="{AC09216F-96E3-4272-80D3-85E7FEE8BCAA}" presName="sibTrans" presStyleLbl="sibTrans2D1" presStyleIdx="0" presStyleCnt="6"/>
      <dgm:spPr/>
      <dgm:t>
        <a:bodyPr/>
        <a:lstStyle/>
        <a:p>
          <a:endParaRPr lang="en-US"/>
        </a:p>
      </dgm:t>
    </dgm:pt>
    <dgm:pt modelId="{B02D7980-3196-420B-AB1B-BEDEED317370}" type="pres">
      <dgm:prSet presAssocID="{AC09216F-96E3-4272-80D3-85E7FEE8BCAA}" presName="connectorText" presStyleLbl="sibTrans2D1" presStyleIdx="0" presStyleCnt="6"/>
      <dgm:spPr/>
      <dgm:t>
        <a:bodyPr/>
        <a:lstStyle/>
        <a:p>
          <a:endParaRPr lang="en-US"/>
        </a:p>
      </dgm:t>
    </dgm:pt>
    <dgm:pt modelId="{C42E88CB-1BFD-4D82-BEA2-526812932E27}" type="pres">
      <dgm:prSet presAssocID="{86862BA1-1459-4457-86A8-FC0FF44FC9D5}" presName="node" presStyleLbl="node1" presStyleIdx="1" presStyleCnt="6">
        <dgm:presLayoutVars>
          <dgm:bulletEnabled val="1"/>
        </dgm:presLayoutVars>
      </dgm:prSet>
      <dgm:spPr/>
      <dgm:t>
        <a:bodyPr/>
        <a:lstStyle/>
        <a:p>
          <a:endParaRPr lang="en-US"/>
        </a:p>
      </dgm:t>
    </dgm:pt>
    <dgm:pt modelId="{184A1D75-6B97-4C5D-832A-E7FA6778516A}" type="pres">
      <dgm:prSet presAssocID="{12B951CB-A8B1-4AE2-9494-F857780D5937}" presName="sibTrans" presStyleLbl="sibTrans2D1" presStyleIdx="1" presStyleCnt="6"/>
      <dgm:spPr/>
      <dgm:t>
        <a:bodyPr/>
        <a:lstStyle/>
        <a:p>
          <a:endParaRPr lang="en-US"/>
        </a:p>
      </dgm:t>
    </dgm:pt>
    <dgm:pt modelId="{1FDAA64D-F050-49C7-BF03-2994E282951D}" type="pres">
      <dgm:prSet presAssocID="{12B951CB-A8B1-4AE2-9494-F857780D5937}" presName="connectorText" presStyleLbl="sibTrans2D1" presStyleIdx="1" presStyleCnt="6"/>
      <dgm:spPr/>
      <dgm:t>
        <a:bodyPr/>
        <a:lstStyle/>
        <a:p>
          <a:endParaRPr lang="en-US"/>
        </a:p>
      </dgm:t>
    </dgm:pt>
    <dgm:pt modelId="{F0134B5B-443B-4CD2-B350-EB87724828EC}" type="pres">
      <dgm:prSet presAssocID="{A1484B76-F008-4BD3-BFCA-048FFAB49345}" presName="node" presStyleLbl="node1" presStyleIdx="2" presStyleCnt="6">
        <dgm:presLayoutVars>
          <dgm:bulletEnabled val="1"/>
        </dgm:presLayoutVars>
      </dgm:prSet>
      <dgm:spPr/>
      <dgm:t>
        <a:bodyPr/>
        <a:lstStyle/>
        <a:p>
          <a:endParaRPr lang="en-US"/>
        </a:p>
      </dgm:t>
    </dgm:pt>
    <dgm:pt modelId="{FA294960-2EB1-4F1B-8C62-51D45AC13E48}" type="pres">
      <dgm:prSet presAssocID="{7358838B-3355-46AC-AFC8-5B80EA36039F}" presName="sibTrans" presStyleLbl="sibTrans2D1" presStyleIdx="2" presStyleCnt="6"/>
      <dgm:spPr/>
      <dgm:t>
        <a:bodyPr/>
        <a:lstStyle/>
        <a:p>
          <a:endParaRPr lang="en-US"/>
        </a:p>
      </dgm:t>
    </dgm:pt>
    <dgm:pt modelId="{77463F1E-7014-4FEC-ACC7-B200AFDD41FC}" type="pres">
      <dgm:prSet presAssocID="{7358838B-3355-46AC-AFC8-5B80EA36039F}" presName="connectorText" presStyleLbl="sibTrans2D1" presStyleIdx="2" presStyleCnt="6"/>
      <dgm:spPr/>
      <dgm:t>
        <a:bodyPr/>
        <a:lstStyle/>
        <a:p>
          <a:endParaRPr lang="en-US"/>
        </a:p>
      </dgm:t>
    </dgm:pt>
    <dgm:pt modelId="{BE513F96-F39E-4CD5-A3B8-0B9C3D3AB7C8}" type="pres">
      <dgm:prSet presAssocID="{38846FB0-B3D7-4648-9E3E-552D9937F233}" presName="node" presStyleLbl="node1" presStyleIdx="3" presStyleCnt="6">
        <dgm:presLayoutVars>
          <dgm:bulletEnabled val="1"/>
        </dgm:presLayoutVars>
      </dgm:prSet>
      <dgm:spPr/>
      <dgm:t>
        <a:bodyPr/>
        <a:lstStyle/>
        <a:p>
          <a:endParaRPr lang="en-US"/>
        </a:p>
      </dgm:t>
    </dgm:pt>
    <dgm:pt modelId="{B6187372-84B5-4B3F-B922-52DAF3F60658}" type="pres">
      <dgm:prSet presAssocID="{3380F266-3E4D-4815-8C3A-4D9806ADE0CA}" presName="sibTrans" presStyleLbl="sibTrans2D1" presStyleIdx="3" presStyleCnt="6"/>
      <dgm:spPr/>
      <dgm:t>
        <a:bodyPr/>
        <a:lstStyle/>
        <a:p>
          <a:endParaRPr lang="en-US"/>
        </a:p>
      </dgm:t>
    </dgm:pt>
    <dgm:pt modelId="{1ABED539-EC74-4CF1-B019-5D23D96093E0}" type="pres">
      <dgm:prSet presAssocID="{3380F266-3E4D-4815-8C3A-4D9806ADE0CA}" presName="connectorText" presStyleLbl="sibTrans2D1" presStyleIdx="3" presStyleCnt="6"/>
      <dgm:spPr/>
      <dgm:t>
        <a:bodyPr/>
        <a:lstStyle/>
        <a:p>
          <a:endParaRPr lang="en-US"/>
        </a:p>
      </dgm:t>
    </dgm:pt>
    <dgm:pt modelId="{3BA3449A-A5BA-4A25-A94D-29E7929E24B0}" type="pres">
      <dgm:prSet presAssocID="{15AB3509-77F8-4C3D-A26A-3139EB82F032}" presName="node" presStyleLbl="node1" presStyleIdx="4" presStyleCnt="6">
        <dgm:presLayoutVars>
          <dgm:bulletEnabled val="1"/>
        </dgm:presLayoutVars>
      </dgm:prSet>
      <dgm:spPr/>
      <dgm:t>
        <a:bodyPr/>
        <a:lstStyle/>
        <a:p>
          <a:endParaRPr lang="en-US"/>
        </a:p>
      </dgm:t>
    </dgm:pt>
    <dgm:pt modelId="{4B33BC8E-0B5F-4119-B7F4-6ED7C2F011C9}" type="pres">
      <dgm:prSet presAssocID="{A3715DED-09F4-48EC-B02F-CC13D048B121}" presName="sibTrans" presStyleLbl="sibTrans2D1" presStyleIdx="4" presStyleCnt="6"/>
      <dgm:spPr/>
      <dgm:t>
        <a:bodyPr/>
        <a:lstStyle/>
        <a:p>
          <a:endParaRPr lang="en-US"/>
        </a:p>
      </dgm:t>
    </dgm:pt>
    <dgm:pt modelId="{9364D671-4068-4706-956E-6A57ACE1AE3D}" type="pres">
      <dgm:prSet presAssocID="{A3715DED-09F4-48EC-B02F-CC13D048B121}" presName="connectorText" presStyleLbl="sibTrans2D1" presStyleIdx="4" presStyleCnt="6"/>
      <dgm:spPr/>
      <dgm:t>
        <a:bodyPr/>
        <a:lstStyle/>
        <a:p>
          <a:endParaRPr lang="en-US"/>
        </a:p>
      </dgm:t>
    </dgm:pt>
    <dgm:pt modelId="{37B6AD83-EBB8-4684-9F7B-E1AA877726F8}" type="pres">
      <dgm:prSet presAssocID="{2E58F9E9-3119-4544-BF50-8E3A6AEC0DD0}" presName="node" presStyleLbl="node1" presStyleIdx="5" presStyleCnt="6">
        <dgm:presLayoutVars>
          <dgm:bulletEnabled val="1"/>
        </dgm:presLayoutVars>
      </dgm:prSet>
      <dgm:spPr/>
      <dgm:t>
        <a:bodyPr/>
        <a:lstStyle/>
        <a:p>
          <a:endParaRPr lang="en-US"/>
        </a:p>
      </dgm:t>
    </dgm:pt>
    <dgm:pt modelId="{DD8DF6DB-15F7-4541-A17C-7434A17BEB8C}" type="pres">
      <dgm:prSet presAssocID="{6D2D5669-3612-45CD-8D95-00B3D9ED6FA5}" presName="sibTrans" presStyleLbl="sibTrans2D1" presStyleIdx="5" presStyleCnt="6"/>
      <dgm:spPr/>
      <dgm:t>
        <a:bodyPr/>
        <a:lstStyle/>
        <a:p>
          <a:endParaRPr lang="en-US"/>
        </a:p>
      </dgm:t>
    </dgm:pt>
    <dgm:pt modelId="{EE167855-C10A-40D0-8DD7-52420C08F6B4}" type="pres">
      <dgm:prSet presAssocID="{6D2D5669-3612-45CD-8D95-00B3D9ED6FA5}" presName="connectorText" presStyleLbl="sibTrans2D1" presStyleIdx="5" presStyleCnt="6"/>
      <dgm:spPr/>
      <dgm:t>
        <a:bodyPr/>
        <a:lstStyle/>
        <a:p>
          <a:endParaRPr lang="en-US"/>
        </a:p>
      </dgm:t>
    </dgm:pt>
  </dgm:ptLst>
  <dgm:cxnLst>
    <dgm:cxn modelId="{0C67F713-D170-486F-848C-82550B7C7436}" type="presOf" srcId="{A3715DED-09F4-48EC-B02F-CC13D048B121}" destId="{4B33BC8E-0B5F-4119-B7F4-6ED7C2F011C9}" srcOrd="0" destOrd="0" presId="urn:microsoft.com/office/officeart/2005/8/layout/cycle2"/>
    <dgm:cxn modelId="{8280164F-1FB7-4906-BE3B-4A7BAE6E9CEF}" type="presOf" srcId="{7358838B-3355-46AC-AFC8-5B80EA36039F}" destId="{77463F1E-7014-4FEC-ACC7-B200AFDD41FC}" srcOrd="1" destOrd="0" presId="urn:microsoft.com/office/officeart/2005/8/layout/cycle2"/>
    <dgm:cxn modelId="{597F9CB3-8BC6-4DFB-9ECF-555FA3CD6E70}" type="presOf" srcId="{A3715DED-09F4-48EC-B02F-CC13D048B121}" destId="{9364D671-4068-4706-956E-6A57ACE1AE3D}" srcOrd="1" destOrd="0" presId="urn:microsoft.com/office/officeart/2005/8/layout/cycle2"/>
    <dgm:cxn modelId="{AA7B83C0-5326-4719-872F-BBAFC64D3426}" type="presOf" srcId="{12B951CB-A8B1-4AE2-9494-F857780D5937}" destId="{1FDAA64D-F050-49C7-BF03-2994E282951D}" srcOrd="1" destOrd="0" presId="urn:microsoft.com/office/officeart/2005/8/layout/cycle2"/>
    <dgm:cxn modelId="{20255EB2-C28D-41C2-8948-FE880623F6B5}" type="presOf" srcId="{8A138023-7128-4B2D-876A-A65ADEA64A71}" destId="{49F13931-9248-4511-950B-46F441D27627}" srcOrd="0" destOrd="0" presId="urn:microsoft.com/office/officeart/2005/8/layout/cycle2"/>
    <dgm:cxn modelId="{47291B96-ABCE-4CB8-A1DB-20C7BEB9EA23}" type="presOf" srcId="{3380F266-3E4D-4815-8C3A-4D9806ADE0CA}" destId="{1ABED539-EC74-4CF1-B019-5D23D96093E0}" srcOrd="1" destOrd="0" presId="urn:microsoft.com/office/officeart/2005/8/layout/cycle2"/>
    <dgm:cxn modelId="{48555298-8DAB-412A-B7B0-704786D05539}" type="presOf" srcId="{6D2D5669-3612-45CD-8D95-00B3D9ED6FA5}" destId="{EE167855-C10A-40D0-8DD7-52420C08F6B4}" srcOrd="1" destOrd="0" presId="urn:microsoft.com/office/officeart/2005/8/layout/cycle2"/>
    <dgm:cxn modelId="{120BD592-4D42-4E5D-BC40-67DA8D8F2462}" type="presOf" srcId="{2E58F9E9-3119-4544-BF50-8E3A6AEC0DD0}" destId="{37B6AD83-EBB8-4684-9F7B-E1AA877726F8}" srcOrd="0" destOrd="0" presId="urn:microsoft.com/office/officeart/2005/8/layout/cycle2"/>
    <dgm:cxn modelId="{083220E3-169F-4C09-8B53-2493ADB1074A}" srcId="{E0D6464C-6998-4066-8579-DFC154A51389}" destId="{8A138023-7128-4B2D-876A-A65ADEA64A71}" srcOrd="0" destOrd="0" parTransId="{7DD162B6-7D2F-4CF3-A38C-9F3640ED2B91}" sibTransId="{AC09216F-96E3-4272-80D3-85E7FEE8BCAA}"/>
    <dgm:cxn modelId="{7BFB40F2-0521-40FB-B4FB-124968D9A109}" type="presOf" srcId="{AC09216F-96E3-4272-80D3-85E7FEE8BCAA}" destId="{D041D817-9817-4D78-AFAE-B425BC0CA92F}" srcOrd="0" destOrd="0" presId="urn:microsoft.com/office/officeart/2005/8/layout/cycle2"/>
    <dgm:cxn modelId="{AB52A7D2-3560-4A30-BD5C-017C0B25CC83}" type="presOf" srcId="{A1484B76-F008-4BD3-BFCA-048FFAB49345}" destId="{F0134B5B-443B-4CD2-B350-EB87724828EC}" srcOrd="0" destOrd="0" presId="urn:microsoft.com/office/officeart/2005/8/layout/cycle2"/>
    <dgm:cxn modelId="{0933FC09-DCD7-4FA7-820B-99F25B2898D1}" srcId="{E0D6464C-6998-4066-8579-DFC154A51389}" destId="{A1484B76-F008-4BD3-BFCA-048FFAB49345}" srcOrd="2" destOrd="0" parTransId="{62D5C1F0-133A-4809-BB89-886A513925E1}" sibTransId="{7358838B-3355-46AC-AFC8-5B80EA36039F}"/>
    <dgm:cxn modelId="{E751B5FA-B443-4B9A-B7C7-57D7FF8E6699}" srcId="{E0D6464C-6998-4066-8579-DFC154A51389}" destId="{38846FB0-B3D7-4648-9E3E-552D9937F233}" srcOrd="3" destOrd="0" parTransId="{4FF8E568-2BBD-4D8C-A43B-378177861A36}" sibTransId="{3380F266-3E4D-4815-8C3A-4D9806ADE0CA}"/>
    <dgm:cxn modelId="{27CD4FD2-882E-49D5-A9C1-D0DCC47B3E92}" type="presOf" srcId="{AC09216F-96E3-4272-80D3-85E7FEE8BCAA}" destId="{B02D7980-3196-420B-AB1B-BEDEED317370}" srcOrd="1" destOrd="0" presId="urn:microsoft.com/office/officeart/2005/8/layout/cycle2"/>
    <dgm:cxn modelId="{223B7481-8614-4FCA-B720-DF263C2173AB}" type="presOf" srcId="{7358838B-3355-46AC-AFC8-5B80EA36039F}" destId="{FA294960-2EB1-4F1B-8C62-51D45AC13E48}" srcOrd="0" destOrd="0" presId="urn:microsoft.com/office/officeart/2005/8/layout/cycle2"/>
    <dgm:cxn modelId="{31E30F82-1886-45F4-8974-E9B2DCBA2978}" type="presOf" srcId="{E0D6464C-6998-4066-8579-DFC154A51389}" destId="{934DB7ED-D671-46BB-A059-767AD684F9B5}" srcOrd="0" destOrd="0" presId="urn:microsoft.com/office/officeart/2005/8/layout/cycle2"/>
    <dgm:cxn modelId="{888BAD38-9CA0-4251-B8F1-5680916DC474}" type="presOf" srcId="{38846FB0-B3D7-4648-9E3E-552D9937F233}" destId="{BE513F96-F39E-4CD5-A3B8-0B9C3D3AB7C8}" srcOrd="0" destOrd="0" presId="urn:microsoft.com/office/officeart/2005/8/layout/cycle2"/>
    <dgm:cxn modelId="{3918CB93-A291-4481-A17C-CFBC19715349}" srcId="{E0D6464C-6998-4066-8579-DFC154A51389}" destId="{2E58F9E9-3119-4544-BF50-8E3A6AEC0DD0}" srcOrd="5" destOrd="0" parTransId="{18770E8D-0E52-46D8-9F37-85805D9279C7}" sibTransId="{6D2D5669-3612-45CD-8D95-00B3D9ED6FA5}"/>
    <dgm:cxn modelId="{8CD7DC45-0001-4714-89EA-CC8AB3B515E1}" srcId="{E0D6464C-6998-4066-8579-DFC154A51389}" destId="{86862BA1-1459-4457-86A8-FC0FF44FC9D5}" srcOrd="1" destOrd="0" parTransId="{C4ECFEA1-1167-4A3E-9B8C-A47EBF05FA60}" sibTransId="{12B951CB-A8B1-4AE2-9494-F857780D5937}"/>
    <dgm:cxn modelId="{B7BC8C68-B8FF-4AB9-9FC7-DFB72DF1D3A6}" type="presOf" srcId="{3380F266-3E4D-4815-8C3A-4D9806ADE0CA}" destId="{B6187372-84B5-4B3F-B922-52DAF3F60658}" srcOrd="0" destOrd="0" presId="urn:microsoft.com/office/officeart/2005/8/layout/cycle2"/>
    <dgm:cxn modelId="{E93D4F50-C39E-4EBB-B301-27896839D469}" srcId="{E0D6464C-6998-4066-8579-DFC154A51389}" destId="{15AB3509-77F8-4C3D-A26A-3139EB82F032}" srcOrd="4" destOrd="0" parTransId="{5356AF4A-ED56-448F-BEE4-E706130FDC0A}" sibTransId="{A3715DED-09F4-48EC-B02F-CC13D048B121}"/>
    <dgm:cxn modelId="{84E601C4-22E4-4185-ADB8-755EFA3BC35E}" type="presOf" srcId="{12B951CB-A8B1-4AE2-9494-F857780D5937}" destId="{184A1D75-6B97-4C5D-832A-E7FA6778516A}" srcOrd="0" destOrd="0" presId="urn:microsoft.com/office/officeart/2005/8/layout/cycle2"/>
    <dgm:cxn modelId="{AB83C446-2FEB-40C3-8AE8-39210FF9B249}" type="presOf" srcId="{86862BA1-1459-4457-86A8-FC0FF44FC9D5}" destId="{C42E88CB-1BFD-4D82-BEA2-526812932E27}" srcOrd="0" destOrd="0" presId="urn:microsoft.com/office/officeart/2005/8/layout/cycle2"/>
    <dgm:cxn modelId="{F6E638A8-35B3-41F0-927B-686BC1C3B34A}" type="presOf" srcId="{15AB3509-77F8-4C3D-A26A-3139EB82F032}" destId="{3BA3449A-A5BA-4A25-A94D-29E7929E24B0}" srcOrd="0" destOrd="0" presId="urn:microsoft.com/office/officeart/2005/8/layout/cycle2"/>
    <dgm:cxn modelId="{0BA3245D-491E-4038-A1A8-CA5CE87853AE}" type="presOf" srcId="{6D2D5669-3612-45CD-8D95-00B3D9ED6FA5}" destId="{DD8DF6DB-15F7-4541-A17C-7434A17BEB8C}" srcOrd="0" destOrd="0" presId="urn:microsoft.com/office/officeart/2005/8/layout/cycle2"/>
    <dgm:cxn modelId="{4D74AF02-50FE-4E54-8C67-2B9B72EBD183}" type="presParOf" srcId="{934DB7ED-D671-46BB-A059-767AD684F9B5}" destId="{49F13931-9248-4511-950B-46F441D27627}" srcOrd="0" destOrd="0" presId="urn:microsoft.com/office/officeart/2005/8/layout/cycle2"/>
    <dgm:cxn modelId="{51B67850-0019-4946-9CB8-BDB4C8D189A6}" type="presParOf" srcId="{934DB7ED-D671-46BB-A059-767AD684F9B5}" destId="{D041D817-9817-4D78-AFAE-B425BC0CA92F}" srcOrd="1" destOrd="0" presId="urn:microsoft.com/office/officeart/2005/8/layout/cycle2"/>
    <dgm:cxn modelId="{68376E03-CAD6-411C-B5FE-8DBF45F0D732}" type="presParOf" srcId="{D041D817-9817-4D78-AFAE-B425BC0CA92F}" destId="{B02D7980-3196-420B-AB1B-BEDEED317370}" srcOrd="0" destOrd="0" presId="urn:microsoft.com/office/officeart/2005/8/layout/cycle2"/>
    <dgm:cxn modelId="{91AE911F-8FAA-43CC-BA8B-D1A89C9C9230}" type="presParOf" srcId="{934DB7ED-D671-46BB-A059-767AD684F9B5}" destId="{C42E88CB-1BFD-4D82-BEA2-526812932E27}" srcOrd="2" destOrd="0" presId="urn:microsoft.com/office/officeart/2005/8/layout/cycle2"/>
    <dgm:cxn modelId="{C0EB2720-24AC-4175-B2DF-D590A0D391E9}" type="presParOf" srcId="{934DB7ED-D671-46BB-A059-767AD684F9B5}" destId="{184A1D75-6B97-4C5D-832A-E7FA6778516A}" srcOrd="3" destOrd="0" presId="urn:microsoft.com/office/officeart/2005/8/layout/cycle2"/>
    <dgm:cxn modelId="{136925BF-533B-498C-BEFC-2FF499F2BA0C}" type="presParOf" srcId="{184A1D75-6B97-4C5D-832A-E7FA6778516A}" destId="{1FDAA64D-F050-49C7-BF03-2994E282951D}" srcOrd="0" destOrd="0" presId="urn:microsoft.com/office/officeart/2005/8/layout/cycle2"/>
    <dgm:cxn modelId="{D25238A6-994F-4589-9C27-B288A7FE68C7}" type="presParOf" srcId="{934DB7ED-D671-46BB-A059-767AD684F9B5}" destId="{F0134B5B-443B-4CD2-B350-EB87724828EC}" srcOrd="4" destOrd="0" presId="urn:microsoft.com/office/officeart/2005/8/layout/cycle2"/>
    <dgm:cxn modelId="{EEF781EE-38A8-4130-8E49-3BA9145570B8}" type="presParOf" srcId="{934DB7ED-D671-46BB-A059-767AD684F9B5}" destId="{FA294960-2EB1-4F1B-8C62-51D45AC13E48}" srcOrd="5" destOrd="0" presId="urn:microsoft.com/office/officeart/2005/8/layout/cycle2"/>
    <dgm:cxn modelId="{64E22B1A-D3AC-4BFF-AD37-742ADCDE4270}" type="presParOf" srcId="{FA294960-2EB1-4F1B-8C62-51D45AC13E48}" destId="{77463F1E-7014-4FEC-ACC7-B200AFDD41FC}" srcOrd="0" destOrd="0" presId="urn:microsoft.com/office/officeart/2005/8/layout/cycle2"/>
    <dgm:cxn modelId="{9F791BBD-1870-4903-B57A-6D0BFD397140}" type="presParOf" srcId="{934DB7ED-D671-46BB-A059-767AD684F9B5}" destId="{BE513F96-F39E-4CD5-A3B8-0B9C3D3AB7C8}" srcOrd="6" destOrd="0" presId="urn:microsoft.com/office/officeart/2005/8/layout/cycle2"/>
    <dgm:cxn modelId="{70F0D4F7-E6C6-45E6-8CB4-04DB75E35E8A}" type="presParOf" srcId="{934DB7ED-D671-46BB-A059-767AD684F9B5}" destId="{B6187372-84B5-4B3F-B922-52DAF3F60658}" srcOrd="7" destOrd="0" presId="urn:microsoft.com/office/officeart/2005/8/layout/cycle2"/>
    <dgm:cxn modelId="{3E39902F-3D11-458C-B6AA-6D1B2BFAB75A}" type="presParOf" srcId="{B6187372-84B5-4B3F-B922-52DAF3F60658}" destId="{1ABED539-EC74-4CF1-B019-5D23D96093E0}" srcOrd="0" destOrd="0" presId="urn:microsoft.com/office/officeart/2005/8/layout/cycle2"/>
    <dgm:cxn modelId="{556BF62C-AECC-4B85-8175-30D8461D94F6}" type="presParOf" srcId="{934DB7ED-D671-46BB-A059-767AD684F9B5}" destId="{3BA3449A-A5BA-4A25-A94D-29E7929E24B0}" srcOrd="8" destOrd="0" presId="urn:microsoft.com/office/officeart/2005/8/layout/cycle2"/>
    <dgm:cxn modelId="{4F96C630-72E1-42F3-A678-7BDA1EE871A5}" type="presParOf" srcId="{934DB7ED-D671-46BB-A059-767AD684F9B5}" destId="{4B33BC8E-0B5F-4119-B7F4-6ED7C2F011C9}" srcOrd="9" destOrd="0" presId="urn:microsoft.com/office/officeart/2005/8/layout/cycle2"/>
    <dgm:cxn modelId="{A1A865B0-7B41-4FC1-BDFF-5DC00497E5A8}" type="presParOf" srcId="{4B33BC8E-0B5F-4119-B7F4-6ED7C2F011C9}" destId="{9364D671-4068-4706-956E-6A57ACE1AE3D}" srcOrd="0" destOrd="0" presId="urn:microsoft.com/office/officeart/2005/8/layout/cycle2"/>
    <dgm:cxn modelId="{5A3E302D-9A2E-461B-A23F-F788A30DEBC2}" type="presParOf" srcId="{934DB7ED-D671-46BB-A059-767AD684F9B5}" destId="{37B6AD83-EBB8-4684-9F7B-E1AA877726F8}" srcOrd="10" destOrd="0" presId="urn:microsoft.com/office/officeart/2005/8/layout/cycle2"/>
    <dgm:cxn modelId="{39E2BCA9-7401-4110-A168-A309F5D9CB73}" type="presParOf" srcId="{934DB7ED-D671-46BB-A059-767AD684F9B5}" destId="{DD8DF6DB-15F7-4541-A17C-7434A17BEB8C}" srcOrd="11" destOrd="0" presId="urn:microsoft.com/office/officeart/2005/8/layout/cycle2"/>
    <dgm:cxn modelId="{2CEE1EC9-B636-404E-90AE-230133BA7A94}" type="presParOf" srcId="{DD8DF6DB-15F7-4541-A17C-7434A17BEB8C}" destId="{EE167855-C10A-40D0-8DD7-52420C08F6B4}"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F13931-9248-4511-950B-46F441D27627}">
      <dsp:nvSpPr>
        <dsp:cNvPr id="0" name=""/>
        <dsp:cNvSpPr/>
      </dsp:nvSpPr>
      <dsp:spPr>
        <a:xfrm>
          <a:off x="3550220" y="1185"/>
          <a:ext cx="1129158" cy="112915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smtClean="0">
              <a:solidFill>
                <a:srgbClr val="FF0000"/>
              </a:solidFill>
            </a:rPr>
            <a:t>Source</a:t>
          </a:r>
          <a:endParaRPr lang="en-US" sz="1500" kern="1200">
            <a:solidFill>
              <a:srgbClr val="FF0000"/>
            </a:solidFill>
          </a:endParaRPr>
        </a:p>
      </dsp:txBody>
      <dsp:txXfrm>
        <a:off x="3715581" y="166546"/>
        <a:ext cx="798436" cy="798436"/>
      </dsp:txXfrm>
    </dsp:sp>
    <dsp:sp modelId="{D041D817-9817-4D78-AFAE-B425BC0CA92F}">
      <dsp:nvSpPr>
        <dsp:cNvPr id="0" name=""/>
        <dsp:cNvSpPr/>
      </dsp:nvSpPr>
      <dsp:spPr>
        <a:xfrm rot="1800000">
          <a:off x="4691801" y="795262"/>
          <a:ext cx="301070" cy="38109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solidFill>
              <a:srgbClr val="FF0000"/>
            </a:solidFill>
          </a:endParaRPr>
        </a:p>
      </dsp:txBody>
      <dsp:txXfrm>
        <a:off x="4697851" y="848900"/>
        <a:ext cx="210749" cy="228655"/>
      </dsp:txXfrm>
    </dsp:sp>
    <dsp:sp modelId="{C42E88CB-1BFD-4D82-BEA2-526812932E27}">
      <dsp:nvSpPr>
        <dsp:cNvPr id="0" name=""/>
        <dsp:cNvSpPr/>
      </dsp:nvSpPr>
      <dsp:spPr>
        <a:xfrm>
          <a:off x="5020053" y="849793"/>
          <a:ext cx="1129158" cy="112915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smtClean="0">
              <a:solidFill>
                <a:srgbClr val="FF0000"/>
              </a:solidFill>
            </a:rPr>
            <a:t>Encoding</a:t>
          </a:r>
          <a:endParaRPr lang="en-US" sz="1500" kern="1200" dirty="0" smtClean="0">
            <a:solidFill>
              <a:srgbClr val="FF0000"/>
            </a:solidFill>
          </a:endParaRPr>
        </a:p>
      </dsp:txBody>
      <dsp:txXfrm>
        <a:off x="5185414" y="1015154"/>
        <a:ext cx="798436" cy="798436"/>
      </dsp:txXfrm>
    </dsp:sp>
    <dsp:sp modelId="{184A1D75-6B97-4C5D-832A-E7FA6778516A}">
      <dsp:nvSpPr>
        <dsp:cNvPr id="0" name=""/>
        <dsp:cNvSpPr/>
      </dsp:nvSpPr>
      <dsp:spPr>
        <a:xfrm rot="5400000">
          <a:off x="5434097" y="2063915"/>
          <a:ext cx="301070" cy="38109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solidFill>
              <a:srgbClr val="FF0000"/>
            </a:solidFill>
          </a:endParaRPr>
        </a:p>
      </dsp:txBody>
      <dsp:txXfrm>
        <a:off x="5479258" y="2094973"/>
        <a:ext cx="210749" cy="228655"/>
      </dsp:txXfrm>
    </dsp:sp>
    <dsp:sp modelId="{F0134B5B-443B-4CD2-B350-EB87724828EC}">
      <dsp:nvSpPr>
        <dsp:cNvPr id="0" name=""/>
        <dsp:cNvSpPr/>
      </dsp:nvSpPr>
      <dsp:spPr>
        <a:xfrm>
          <a:off x="5020053" y="2547010"/>
          <a:ext cx="1129158" cy="112915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smtClean="0">
              <a:solidFill>
                <a:srgbClr val="FF0000"/>
              </a:solidFill>
            </a:rPr>
            <a:t>Channel</a:t>
          </a:r>
          <a:endParaRPr lang="en-US" sz="1500" kern="1200" dirty="0" smtClean="0">
            <a:solidFill>
              <a:srgbClr val="FF0000"/>
            </a:solidFill>
          </a:endParaRPr>
        </a:p>
      </dsp:txBody>
      <dsp:txXfrm>
        <a:off x="5185414" y="2712371"/>
        <a:ext cx="798436" cy="798436"/>
      </dsp:txXfrm>
    </dsp:sp>
    <dsp:sp modelId="{FA294960-2EB1-4F1B-8C62-51D45AC13E48}">
      <dsp:nvSpPr>
        <dsp:cNvPr id="0" name=""/>
        <dsp:cNvSpPr/>
      </dsp:nvSpPr>
      <dsp:spPr>
        <a:xfrm rot="9000000">
          <a:off x="4706560" y="3341088"/>
          <a:ext cx="301070" cy="38109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solidFill>
              <a:srgbClr val="FF0000"/>
            </a:solidFill>
          </a:endParaRPr>
        </a:p>
      </dsp:txBody>
      <dsp:txXfrm rot="10800000">
        <a:off x="4790831" y="3394726"/>
        <a:ext cx="210749" cy="228655"/>
      </dsp:txXfrm>
    </dsp:sp>
    <dsp:sp modelId="{BE513F96-F39E-4CD5-A3B8-0B9C3D3AB7C8}">
      <dsp:nvSpPr>
        <dsp:cNvPr id="0" name=""/>
        <dsp:cNvSpPr/>
      </dsp:nvSpPr>
      <dsp:spPr>
        <a:xfrm>
          <a:off x="3550220" y="3395618"/>
          <a:ext cx="1129158" cy="112915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smtClean="0">
              <a:solidFill>
                <a:srgbClr val="FF0000"/>
              </a:solidFill>
            </a:rPr>
            <a:t>Decoding</a:t>
          </a:r>
          <a:endParaRPr lang="en-US" sz="1500" kern="1200" dirty="0" smtClean="0">
            <a:solidFill>
              <a:srgbClr val="FF0000"/>
            </a:solidFill>
          </a:endParaRPr>
        </a:p>
      </dsp:txBody>
      <dsp:txXfrm>
        <a:off x="3715581" y="3560979"/>
        <a:ext cx="798436" cy="798436"/>
      </dsp:txXfrm>
    </dsp:sp>
    <dsp:sp modelId="{B6187372-84B5-4B3F-B922-52DAF3F60658}">
      <dsp:nvSpPr>
        <dsp:cNvPr id="0" name=""/>
        <dsp:cNvSpPr/>
      </dsp:nvSpPr>
      <dsp:spPr>
        <a:xfrm rot="12600000">
          <a:off x="3236727" y="3349608"/>
          <a:ext cx="301070" cy="38109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solidFill>
              <a:srgbClr val="FF0000"/>
            </a:solidFill>
          </a:endParaRPr>
        </a:p>
      </dsp:txBody>
      <dsp:txXfrm rot="10800000">
        <a:off x="3320998" y="3448406"/>
        <a:ext cx="210749" cy="228655"/>
      </dsp:txXfrm>
    </dsp:sp>
    <dsp:sp modelId="{3BA3449A-A5BA-4A25-A94D-29E7929E24B0}">
      <dsp:nvSpPr>
        <dsp:cNvPr id="0" name=""/>
        <dsp:cNvSpPr/>
      </dsp:nvSpPr>
      <dsp:spPr>
        <a:xfrm>
          <a:off x="2080387" y="2547010"/>
          <a:ext cx="1129158" cy="112915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smtClean="0">
              <a:solidFill>
                <a:srgbClr val="FF0000"/>
              </a:solidFill>
            </a:rPr>
            <a:t>Receiver</a:t>
          </a:r>
          <a:endParaRPr lang="en-US" sz="1500" kern="1200" dirty="0" smtClean="0">
            <a:solidFill>
              <a:srgbClr val="FF0000"/>
            </a:solidFill>
          </a:endParaRPr>
        </a:p>
      </dsp:txBody>
      <dsp:txXfrm>
        <a:off x="2245748" y="2712371"/>
        <a:ext cx="798436" cy="798436"/>
      </dsp:txXfrm>
    </dsp:sp>
    <dsp:sp modelId="{4B33BC8E-0B5F-4119-B7F4-6ED7C2F011C9}">
      <dsp:nvSpPr>
        <dsp:cNvPr id="0" name=""/>
        <dsp:cNvSpPr/>
      </dsp:nvSpPr>
      <dsp:spPr>
        <a:xfrm rot="16200000">
          <a:off x="2494431" y="2080956"/>
          <a:ext cx="301070" cy="38109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solidFill>
              <a:srgbClr val="FF0000"/>
            </a:solidFill>
          </a:endParaRPr>
        </a:p>
      </dsp:txBody>
      <dsp:txXfrm>
        <a:off x="2539592" y="2202335"/>
        <a:ext cx="210749" cy="228655"/>
      </dsp:txXfrm>
    </dsp:sp>
    <dsp:sp modelId="{37B6AD83-EBB8-4684-9F7B-E1AA877726F8}">
      <dsp:nvSpPr>
        <dsp:cNvPr id="0" name=""/>
        <dsp:cNvSpPr/>
      </dsp:nvSpPr>
      <dsp:spPr>
        <a:xfrm>
          <a:off x="2080387" y="849793"/>
          <a:ext cx="1129158" cy="112915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smtClean="0">
              <a:solidFill>
                <a:srgbClr val="FF0000"/>
              </a:solidFill>
            </a:rPr>
            <a:t>Feedback</a:t>
          </a:r>
          <a:endParaRPr lang="en-US" sz="1500" kern="1200" dirty="0" smtClean="0">
            <a:solidFill>
              <a:srgbClr val="FF0000"/>
            </a:solidFill>
          </a:endParaRPr>
        </a:p>
      </dsp:txBody>
      <dsp:txXfrm>
        <a:off x="2245748" y="1015154"/>
        <a:ext cx="798436" cy="798436"/>
      </dsp:txXfrm>
    </dsp:sp>
    <dsp:sp modelId="{DD8DF6DB-15F7-4541-A17C-7434A17BEB8C}">
      <dsp:nvSpPr>
        <dsp:cNvPr id="0" name=""/>
        <dsp:cNvSpPr/>
      </dsp:nvSpPr>
      <dsp:spPr>
        <a:xfrm rot="19800000">
          <a:off x="3221968" y="803783"/>
          <a:ext cx="301070" cy="38109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solidFill>
              <a:srgbClr val="FF0000"/>
            </a:solidFill>
          </a:endParaRPr>
        </a:p>
      </dsp:txBody>
      <dsp:txXfrm>
        <a:off x="3228018" y="902581"/>
        <a:ext cx="210749" cy="228655"/>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573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A68F0853-EC68-4BF6-BE4B-E5418A27B69F}" type="slidenum">
              <a:rPr lang="en-US"/>
              <a:pPr>
                <a:defRPr/>
              </a:pPr>
              <a:t>‹#›</a:t>
            </a:fld>
            <a:endParaRPr lang="en-US"/>
          </a:p>
        </p:txBody>
      </p:sp>
    </p:spTree>
    <p:extLst>
      <p:ext uri="{BB962C8B-B14F-4D97-AF65-F5344CB8AC3E}">
        <p14:creationId xmlns:p14="http://schemas.microsoft.com/office/powerpoint/2010/main" val="12306072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e-learningtemplates.com/" TargetMode="External"/><Relationship Id="rId3" Type="http://schemas.openxmlformats.org/officeDocument/2006/relationships/hyperlink" Target="http://elearningbrothers.com/online-learning-takes-special-skills/" TargetMode="External"/><Relationship Id="rId7" Type="http://schemas.openxmlformats.org/officeDocument/2006/relationships/hyperlink" Target="http://elearningbrothers.com/topten/" TargetMode="External"/><Relationship Id="rId2" Type="http://schemas.openxmlformats.org/officeDocument/2006/relationships/slide" Target="../slides/slide50.xml"/><Relationship Id="rId1" Type="http://schemas.openxmlformats.org/officeDocument/2006/relationships/notesMaster" Target="../notesMasters/notesMaster1.xml"/><Relationship Id="rId6" Type="http://schemas.openxmlformats.org/officeDocument/2006/relationships/hyperlink" Target="http://elearningbrothers.com/instructional-design-for-videos/" TargetMode="External"/><Relationship Id="rId5" Type="http://schemas.openxmlformats.org/officeDocument/2006/relationships/hyperlink" Target="http://elearningbrothers.com/10-design-standards-to-create-better-elearning/" TargetMode="External"/><Relationship Id="rId4" Type="http://schemas.openxmlformats.org/officeDocument/2006/relationships/hyperlink" Target="http://elearningbrothers.com/elearning-graphics/"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5F0DCF98-B035-4424-96F5-016F181D5926}" type="slidenum">
              <a:rPr lang="en-US"/>
              <a:pPr/>
              <a:t>4</a:t>
            </a:fld>
            <a:endParaRPr 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r>
              <a:rPr lang="en-US" sz="1000" b="1" u="sng" dirty="0" smtClean="0"/>
              <a:t>Why We Tell Stories</a:t>
            </a:r>
            <a:endParaRPr lang="en-US" sz="1000" dirty="0" smtClean="0"/>
          </a:p>
          <a:p>
            <a:pPr eaLnBrk="1" hangingPunct="1"/>
            <a:r>
              <a:rPr lang="en-US" sz="1000" dirty="0" smtClean="0"/>
              <a:t> </a:t>
            </a:r>
          </a:p>
          <a:p>
            <a:pPr eaLnBrk="1" hangingPunct="1"/>
            <a:r>
              <a:rPr lang="en-US" sz="1000" dirty="0" smtClean="0"/>
              <a:t>There was once a disciple of a great teacher. Day after day the disciple would sit at the feet of his teacher listening to his instruction. Many people would come to visit and inevitably the teacher would engage them by telling a story. </a:t>
            </a:r>
            <a:br>
              <a:rPr lang="en-US" sz="1000" dirty="0" smtClean="0"/>
            </a:br>
            <a:r>
              <a:rPr lang="en-US" sz="1000" dirty="0" smtClean="0"/>
              <a:t/>
            </a:r>
            <a:br>
              <a:rPr lang="en-US" sz="1000" dirty="0" smtClean="0"/>
            </a:br>
            <a:r>
              <a:rPr lang="en-US" sz="1000" dirty="0" smtClean="0"/>
              <a:t>One day the disciple asked; "</a:t>
            </a:r>
            <a:r>
              <a:rPr lang="en-US" sz="1000" dirty="0" err="1" smtClean="0"/>
              <a:t>Guruji</a:t>
            </a:r>
            <a:r>
              <a:rPr lang="en-US" sz="1000" dirty="0" smtClean="0"/>
              <a:t>, why do you engage people by means of stories? Why don't you just give them your teaching straight out?"</a:t>
            </a:r>
            <a:br>
              <a:rPr lang="en-US" sz="1000" dirty="0" smtClean="0"/>
            </a:br>
            <a:r>
              <a:rPr lang="en-US" sz="1000" dirty="0" smtClean="0"/>
              <a:t/>
            </a:r>
            <a:br>
              <a:rPr lang="en-US" sz="1000" dirty="0" smtClean="0"/>
            </a:br>
            <a:r>
              <a:rPr lang="en-US" sz="1000" dirty="0" smtClean="0"/>
              <a:t>The guru answered: "Bring me some water."</a:t>
            </a:r>
            <a:br>
              <a:rPr lang="en-US" sz="1000" dirty="0" smtClean="0"/>
            </a:br>
            <a:r>
              <a:rPr lang="en-US" sz="1000" dirty="0" smtClean="0"/>
              <a:t/>
            </a:r>
            <a:br>
              <a:rPr lang="en-US" sz="1000" dirty="0" smtClean="0"/>
            </a:br>
            <a:r>
              <a:rPr lang="en-US" sz="1000" dirty="0" smtClean="0"/>
              <a:t>Now the disciple knew his teacher to be a very formal and disciplined man. He had never asked for water at this time of the day. Nevertheless, he went immediately to fetch it. Taking a clean brass water pot from the ashram kitchen, the disciple went to the well, filled the pot with water and returned. He offered it to his teacher. </a:t>
            </a:r>
            <a:br>
              <a:rPr lang="en-US" sz="1000" dirty="0" smtClean="0"/>
            </a:br>
            <a:r>
              <a:rPr lang="en-US" sz="1000" dirty="0" smtClean="0"/>
              <a:t/>
            </a:r>
            <a:br>
              <a:rPr lang="en-US" sz="1000" dirty="0" smtClean="0"/>
            </a:br>
            <a:r>
              <a:rPr lang="en-US" sz="1000" dirty="0" smtClean="0"/>
              <a:t>"Why have you brought me a pot when I asked only for water?"</a:t>
            </a:r>
            <a:br>
              <a:rPr lang="en-US" sz="1000" dirty="0" smtClean="0"/>
            </a:br>
            <a:r>
              <a:rPr lang="en-US" sz="1000" dirty="0" smtClean="0"/>
              <a:t/>
            </a:r>
            <a:br>
              <a:rPr lang="en-US" sz="1000" dirty="0" smtClean="0"/>
            </a:br>
            <a:r>
              <a:rPr lang="en-US" sz="1000" dirty="0" smtClean="0"/>
              <a:t>The moral of this story…</a:t>
            </a:r>
            <a:br>
              <a:rPr lang="en-US" sz="1000" dirty="0" smtClean="0"/>
            </a:br>
            <a:r>
              <a:rPr lang="en-US" sz="1000" dirty="0" smtClean="0"/>
              <a:t/>
            </a:r>
            <a:br>
              <a:rPr lang="en-US" sz="1000" dirty="0" smtClean="0"/>
            </a:br>
            <a:r>
              <a:rPr lang="en-US" sz="1000" dirty="0" smtClean="0"/>
              <a:t>We share with others the lessons we have learned. We provide you with a banquet of various tastes and styles. It is up to you to choose that dish which you find most palatable.</a:t>
            </a:r>
          </a:p>
          <a:p>
            <a:pPr eaLnBrk="1" hangingPunct="1"/>
            <a:endParaRPr lang="en-US" sz="1000" i="1" dirty="0" smtClean="0"/>
          </a:p>
        </p:txBody>
      </p:sp>
    </p:spTree>
    <p:extLst>
      <p:ext uri="{BB962C8B-B14F-4D97-AF65-F5344CB8AC3E}">
        <p14:creationId xmlns:p14="http://schemas.microsoft.com/office/powerpoint/2010/main" val="619115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Energy </a:t>
            </a:r>
          </a:p>
          <a:p>
            <a:r>
              <a:rPr lang="en-US" dirty="0" smtClean="0"/>
              <a:t>Enthusiasm</a:t>
            </a:r>
          </a:p>
          <a:p>
            <a:r>
              <a:rPr lang="en-US" dirty="0" smtClean="0"/>
              <a:t>Excitement</a:t>
            </a:r>
          </a:p>
          <a:p>
            <a:endParaRPr lang="en-US" dirty="0"/>
          </a:p>
        </p:txBody>
      </p:sp>
      <p:sp>
        <p:nvSpPr>
          <p:cNvPr id="4" name="Slide Number Placeholder 3"/>
          <p:cNvSpPr>
            <a:spLocks noGrp="1"/>
          </p:cNvSpPr>
          <p:nvPr>
            <p:ph type="sldNum" sz="quarter" idx="10"/>
          </p:nvPr>
        </p:nvSpPr>
        <p:spPr/>
        <p:txBody>
          <a:bodyPr/>
          <a:lstStyle/>
          <a:p>
            <a:pPr>
              <a:defRPr/>
            </a:pPr>
            <a:fld id="{A68F0853-EC68-4BF6-BE4B-E5418A27B69F}" type="slidenum">
              <a:rPr lang="en-US" smtClean="0"/>
              <a:pPr>
                <a:defRPr/>
              </a:pPr>
              <a:t>6</a:t>
            </a:fld>
            <a:endParaRPr lang="en-US"/>
          </a:p>
        </p:txBody>
      </p:sp>
    </p:spTree>
    <p:extLst>
      <p:ext uri="{BB962C8B-B14F-4D97-AF65-F5344CB8AC3E}">
        <p14:creationId xmlns:p14="http://schemas.microsoft.com/office/powerpoint/2010/main" val="2775724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4E629EEF-8CDD-4DBB-A0B4-D18EA2499107}" type="slidenum">
              <a:rPr lang="en-US"/>
              <a:pPr/>
              <a:t>7</a:t>
            </a:fld>
            <a:endParaRPr lang="en-US"/>
          </a:p>
        </p:txBody>
      </p:sp>
      <p:sp>
        <p:nvSpPr>
          <p:cNvPr id="59395" name="Rectangle 2"/>
          <p:cNvSpPr>
            <a:spLocks noGrp="1" noRot="1" noChangeAspect="1" noChangeArrowheads="1" noTextEdit="1"/>
          </p:cNvSpPr>
          <p:nvPr>
            <p:ph type="sldImg"/>
          </p:nvPr>
        </p:nvSpPr>
        <p:spPr>
          <a:xfrm>
            <a:off x="1144588" y="685800"/>
            <a:ext cx="4572000" cy="3429000"/>
          </a:xfrm>
          <a:ln/>
        </p:spPr>
      </p:sp>
      <p:sp>
        <p:nvSpPr>
          <p:cNvPr id="59396" name="Rectangle 3"/>
          <p:cNvSpPr>
            <a:spLocks noGrp="1" noChangeArrowheads="1"/>
          </p:cNvSpPr>
          <p:nvPr>
            <p:ph type="body" idx="1"/>
          </p:nvPr>
        </p:nvSpPr>
        <p:spPr>
          <a:noFill/>
          <a:ln/>
        </p:spPr>
        <p:txBody>
          <a:bodyPr/>
          <a:lstStyle/>
          <a:p>
            <a:pPr eaLnBrk="1" hangingPunct="1"/>
            <a:r>
              <a:rPr lang="en-US" b="1" dirty="0" smtClean="0"/>
              <a:t>ASK</a:t>
            </a:r>
            <a:r>
              <a:rPr lang="en-US" dirty="0" smtClean="0"/>
              <a:t> questions to learn and to help others learns</a:t>
            </a:r>
          </a:p>
          <a:p>
            <a:pPr eaLnBrk="1" hangingPunct="1"/>
            <a:r>
              <a:rPr lang="en-US" dirty="0" smtClean="0"/>
              <a:t>Knowledge = What</a:t>
            </a:r>
          </a:p>
          <a:p>
            <a:pPr eaLnBrk="1" hangingPunct="1"/>
            <a:r>
              <a:rPr lang="en-US" dirty="0" smtClean="0"/>
              <a:t>Skills=How</a:t>
            </a:r>
          </a:p>
          <a:p>
            <a:pPr eaLnBrk="1" hangingPunct="1"/>
            <a:r>
              <a:rPr lang="en-US" dirty="0" smtClean="0"/>
              <a:t>Attitude=Want</a:t>
            </a:r>
          </a:p>
          <a:p>
            <a:pPr eaLnBrk="1" hangingPunct="1"/>
            <a:endParaRPr lang="en-US" dirty="0" smtClean="0"/>
          </a:p>
          <a:p>
            <a:pPr eaLnBrk="1" hangingPunct="1"/>
            <a:endParaRPr lang="en-US" dirty="0" smtClean="0"/>
          </a:p>
          <a:p>
            <a:pPr eaLnBrk="1" hangingPunct="1"/>
            <a:endParaRPr lang="en-US" dirty="0" smtClean="0"/>
          </a:p>
        </p:txBody>
      </p:sp>
    </p:spTree>
    <p:extLst>
      <p:ext uri="{BB962C8B-B14F-4D97-AF65-F5344CB8AC3E}">
        <p14:creationId xmlns:p14="http://schemas.microsoft.com/office/powerpoint/2010/main" val="3916357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Ice Breaker to know each other –</a:t>
            </a:r>
            <a:r>
              <a:rPr lang="en-US" baseline="0" dirty="0" smtClean="0"/>
              <a:t> the ball game</a:t>
            </a:r>
          </a:p>
          <a:p>
            <a:endParaRPr lang="en-US" dirty="0" smtClean="0"/>
          </a:p>
        </p:txBody>
      </p:sp>
      <p:sp>
        <p:nvSpPr>
          <p:cNvPr id="4" name="Slide Number Placeholder 3"/>
          <p:cNvSpPr>
            <a:spLocks noGrp="1"/>
          </p:cNvSpPr>
          <p:nvPr>
            <p:ph type="sldNum" sz="quarter" idx="10"/>
          </p:nvPr>
        </p:nvSpPr>
        <p:spPr/>
        <p:txBody>
          <a:bodyPr/>
          <a:lstStyle/>
          <a:p>
            <a:pPr>
              <a:defRPr/>
            </a:pPr>
            <a:fld id="{A68F0853-EC68-4BF6-BE4B-E5418A27B69F}" type="slidenum">
              <a:rPr lang="en-US" smtClean="0"/>
              <a:pPr>
                <a:defRPr/>
              </a:pPr>
              <a:t>8</a:t>
            </a:fld>
            <a:endParaRPr lang="en-US"/>
          </a:p>
        </p:txBody>
      </p:sp>
    </p:spTree>
    <p:extLst>
      <p:ext uri="{BB962C8B-B14F-4D97-AF65-F5344CB8AC3E}">
        <p14:creationId xmlns:p14="http://schemas.microsoft.com/office/powerpoint/2010/main" val="3897223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Invite brainstorming</a:t>
            </a:r>
            <a:r>
              <a:rPr lang="en-US" baseline="0" dirty="0" smtClean="0"/>
              <a:t> inputs from the audience or </a:t>
            </a:r>
          </a:p>
          <a:p>
            <a:r>
              <a:rPr lang="en-US" baseline="0" dirty="0" smtClean="0"/>
              <a:t>In teams let them come out with points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A68F0853-EC68-4BF6-BE4B-E5418A27B69F}" type="slidenum">
              <a:rPr lang="en-US" smtClean="0"/>
              <a:pPr>
                <a:defRPr/>
              </a:pPr>
              <a:t>9</a:t>
            </a:fld>
            <a:endParaRPr lang="en-US"/>
          </a:p>
        </p:txBody>
      </p:sp>
    </p:spTree>
    <p:extLst>
      <p:ext uri="{BB962C8B-B14F-4D97-AF65-F5344CB8AC3E}">
        <p14:creationId xmlns:p14="http://schemas.microsoft.com/office/powerpoint/2010/main" val="4558862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3CFAECFE-4402-4C0B-9C59-7BCB5F7C6681}" type="slidenum">
              <a:rPr lang="en-US"/>
              <a:pPr/>
              <a:t>10</a:t>
            </a:fld>
            <a:endParaRPr 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lnSpc>
                <a:spcPct val="80000"/>
              </a:lnSpc>
            </a:pPr>
            <a:endParaRPr lang="en-US" sz="800" dirty="0" smtClean="0"/>
          </a:p>
        </p:txBody>
      </p:sp>
    </p:spTree>
    <p:extLst>
      <p:ext uri="{BB962C8B-B14F-4D97-AF65-F5344CB8AC3E}">
        <p14:creationId xmlns:p14="http://schemas.microsoft.com/office/powerpoint/2010/main" val="4954364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B3C5E1D6-3359-448A-BD75-506EC9D97A20}" type="slidenum">
              <a:rPr lang="en-US"/>
              <a:pPr/>
              <a:t>12</a:t>
            </a:fld>
            <a:endParaRPr lang="en-US"/>
          </a:p>
        </p:txBody>
      </p:sp>
      <p:sp>
        <p:nvSpPr>
          <p:cNvPr id="61443" name="Rectangle 2"/>
          <p:cNvSpPr>
            <a:spLocks noGrp="1" noRot="1" noChangeAspect="1" noChangeArrowheads="1" noTextEdit="1"/>
          </p:cNvSpPr>
          <p:nvPr>
            <p:ph type="sldImg"/>
          </p:nvPr>
        </p:nvSpPr>
        <p:spPr>
          <a:xfrm>
            <a:off x="1144588" y="685800"/>
            <a:ext cx="4572000" cy="3429000"/>
          </a:xfrm>
          <a:ln/>
        </p:spPr>
      </p:sp>
      <p:sp>
        <p:nvSpPr>
          <p:cNvPr id="61444" name="Rectangle 3"/>
          <p:cNvSpPr>
            <a:spLocks noGrp="1" noChangeArrowheads="1"/>
          </p:cNvSpPr>
          <p:nvPr>
            <p:ph type="body" idx="1"/>
          </p:nvPr>
        </p:nvSpPr>
        <p:spPr>
          <a:noFill/>
          <a:ln/>
        </p:spPr>
        <p:txBody>
          <a:bodyPr/>
          <a:lstStyle/>
          <a:p>
            <a:pPr eaLnBrk="1" hangingPunct="1"/>
            <a:r>
              <a:rPr lang="en-US" dirty="0" smtClean="0"/>
              <a:t>Ex: </a:t>
            </a:r>
            <a:r>
              <a:rPr lang="en-US" dirty="0" err="1" smtClean="0"/>
              <a:t>Gynac</a:t>
            </a:r>
            <a:r>
              <a:rPr lang="en-US" dirty="0" smtClean="0"/>
              <a:t> doctor going for a talk to nuns about infertility and its cure… all nuns are working in the holy cross nursing maternity hospital.</a:t>
            </a:r>
          </a:p>
          <a:p>
            <a:pPr eaLnBrk="1" hangingPunct="1"/>
            <a:r>
              <a:rPr lang="en-US" dirty="0" err="1" smtClean="0"/>
              <a:t>Danfoss</a:t>
            </a:r>
            <a:r>
              <a:rPr lang="en-US" dirty="0" smtClean="0"/>
              <a:t>: I had been to Chennai and was talking in Hindi and nobody laughed at my silliest of jokes. </a:t>
            </a:r>
          </a:p>
          <a:p>
            <a:pPr eaLnBrk="1" hangingPunct="1"/>
            <a:r>
              <a:rPr lang="en-US" dirty="0" smtClean="0"/>
              <a:t>If there are Managers = talk profits, productivity, </a:t>
            </a:r>
            <a:r>
              <a:rPr lang="en-US" dirty="0" err="1" smtClean="0"/>
              <a:t>bottomline</a:t>
            </a:r>
            <a:r>
              <a:rPr lang="en-US" dirty="0" smtClean="0"/>
              <a:t>, technical people = talk </a:t>
            </a:r>
            <a:r>
              <a:rPr lang="en-US" dirty="0" err="1" smtClean="0"/>
              <a:t>indept</a:t>
            </a:r>
            <a:r>
              <a:rPr lang="en-US" dirty="0" smtClean="0"/>
              <a:t> study, integration of x and y, research shows..</a:t>
            </a:r>
          </a:p>
          <a:p>
            <a:pPr eaLnBrk="1" hangingPunct="1"/>
            <a:r>
              <a:rPr lang="en-US" dirty="0" smtClean="0"/>
              <a:t>Needs = how to save 2 hrs, how to release stress, increase productivity, enhance skills.</a:t>
            </a:r>
          </a:p>
          <a:p>
            <a:pPr eaLnBrk="1" hangingPunct="1"/>
            <a:endParaRPr lang="en-US" dirty="0" smtClean="0"/>
          </a:p>
        </p:txBody>
      </p:sp>
    </p:spTree>
    <p:extLst>
      <p:ext uri="{BB962C8B-B14F-4D97-AF65-F5344CB8AC3E}">
        <p14:creationId xmlns:p14="http://schemas.microsoft.com/office/powerpoint/2010/main" val="3258305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eaLnBrk="1" hangingPunct="1">
              <a:lnSpc>
                <a:spcPct val="80000"/>
              </a:lnSpc>
            </a:pPr>
            <a:endParaRPr lang="en-US" sz="900" dirty="0" smtClean="0"/>
          </a:p>
          <a:p>
            <a:endParaRPr lang="en-US" dirty="0"/>
          </a:p>
        </p:txBody>
      </p:sp>
      <p:sp>
        <p:nvSpPr>
          <p:cNvPr id="4" name="Slide Number Placeholder 3"/>
          <p:cNvSpPr>
            <a:spLocks noGrp="1"/>
          </p:cNvSpPr>
          <p:nvPr>
            <p:ph type="sldNum" sz="quarter" idx="10"/>
          </p:nvPr>
        </p:nvSpPr>
        <p:spPr/>
        <p:txBody>
          <a:bodyPr/>
          <a:lstStyle/>
          <a:p>
            <a:pPr>
              <a:defRPr/>
            </a:pPr>
            <a:fld id="{A68F0853-EC68-4BF6-BE4B-E5418A27B69F}" type="slidenum">
              <a:rPr lang="en-US" smtClean="0"/>
              <a:pPr>
                <a:defRPr/>
              </a:pPr>
              <a:t>18</a:t>
            </a:fld>
            <a:endParaRPr lang="en-US"/>
          </a:p>
        </p:txBody>
      </p:sp>
    </p:spTree>
    <p:extLst>
      <p:ext uri="{BB962C8B-B14F-4D97-AF65-F5344CB8AC3E}">
        <p14:creationId xmlns:p14="http://schemas.microsoft.com/office/powerpoint/2010/main" val="3636349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Activity – What does</a:t>
            </a:r>
            <a:r>
              <a:rPr lang="en-US" baseline="0" dirty="0" smtClean="0"/>
              <a:t> the sentence mean to you.. Ask participants to think and answer.</a:t>
            </a:r>
          </a:p>
          <a:p>
            <a:endParaRPr lang="en-US" dirty="0"/>
          </a:p>
        </p:txBody>
      </p:sp>
      <p:sp>
        <p:nvSpPr>
          <p:cNvPr id="4" name="Slide Number Placeholder 3"/>
          <p:cNvSpPr>
            <a:spLocks noGrp="1"/>
          </p:cNvSpPr>
          <p:nvPr>
            <p:ph type="sldNum" sz="quarter" idx="10"/>
          </p:nvPr>
        </p:nvSpPr>
        <p:spPr/>
        <p:txBody>
          <a:bodyPr/>
          <a:lstStyle/>
          <a:p>
            <a:pPr>
              <a:defRPr/>
            </a:pPr>
            <a:fld id="{A68F0853-EC68-4BF6-BE4B-E5418A27B69F}" type="slidenum">
              <a:rPr lang="en-US" smtClean="0"/>
              <a:pPr>
                <a:defRPr/>
              </a:pPr>
              <a:t>22</a:t>
            </a:fld>
            <a:endParaRPr lang="en-US"/>
          </a:p>
        </p:txBody>
      </p:sp>
    </p:spTree>
    <p:extLst>
      <p:ext uri="{BB962C8B-B14F-4D97-AF65-F5344CB8AC3E}">
        <p14:creationId xmlns:p14="http://schemas.microsoft.com/office/powerpoint/2010/main" val="3741451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CC2CB2E5-4F74-487C-A389-3AD1E0B02DBE}" type="slidenum">
              <a:rPr lang="en-US"/>
              <a:pPr/>
              <a:t>38</a:t>
            </a:fld>
            <a:endParaRPr lang="en-US"/>
          </a:p>
        </p:txBody>
      </p:sp>
      <p:sp>
        <p:nvSpPr>
          <p:cNvPr id="62467" name="Rectangle 2"/>
          <p:cNvSpPr>
            <a:spLocks noGrp="1" noRot="1" noChangeAspect="1" noChangeArrowheads="1" noTextEdit="1"/>
          </p:cNvSpPr>
          <p:nvPr>
            <p:ph type="sldImg"/>
          </p:nvPr>
        </p:nvSpPr>
        <p:spPr>
          <a:xfrm>
            <a:off x="1144588" y="685800"/>
            <a:ext cx="4572000" cy="3429000"/>
          </a:xfrm>
          <a:ln/>
        </p:spPr>
      </p:sp>
      <p:sp>
        <p:nvSpPr>
          <p:cNvPr id="62468" name="Rectangle 3"/>
          <p:cNvSpPr>
            <a:spLocks noGrp="1" noChangeArrowheads="1"/>
          </p:cNvSpPr>
          <p:nvPr>
            <p:ph type="body" idx="1"/>
          </p:nvPr>
        </p:nvSpPr>
        <p:spPr>
          <a:xfrm>
            <a:off x="914400" y="4343400"/>
            <a:ext cx="5029200" cy="4114800"/>
          </a:xfrm>
          <a:noFill/>
          <a:ln/>
        </p:spPr>
        <p:txBody>
          <a:bodyPr/>
          <a:lstStyle/>
          <a:p>
            <a:pPr eaLnBrk="1" hangingPunct="1"/>
            <a:endParaRPr lang="en-GB" dirty="0" smtClean="0"/>
          </a:p>
          <a:p>
            <a:pPr eaLnBrk="1" hangingPunct="1"/>
            <a:r>
              <a:rPr lang="en-GB" sz="1600" dirty="0" smtClean="0">
                <a:solidFill>
                  <a:srgbClr val="FF0000"/>
                </a:solidFill>
              </a:rPr>
              <a:t>REMEMBER YOU ARE ON STAGE  FROM THE VERY BEGINNING TO THE VERY END.</a:t>
            </a:r>
          </a:p>
          <a:p>
            <a:pPr eaLnBrk="1" hangingPunct="1"/>
            <a:r>
              <a:rPr lang="en-GB" sz="1600" dirty="0" smtClean="0"/>
              <a:t>Look around the audience and </a:t>
            </a:r>
            <a:r>
              <a:rPr lang="en-GB" sz="1600" dirty="0" smtClean="0">
                <a:solidFill>
                  <a:srgbClr val="FF0000"/>
                </a:solidFill>
              </a:rPr>
              <a:t>fix on one person</a:t>
            </a:r>
            <a:r>
              <a:rPr lang="en-GB" sz="1600" dirty="0" smtClean="0"/>
              <a:t> for a short time – maybe a second – and then move on.  Show them that you are trying to include them all.</a:t>
            </a:r>
          </a:p>
          <a:p>
            <a:pPr eaLnBrk="1" hangingPunct="1"/>
            <a:r>
              <a:rPr lang="en-GB" sz="1600" dirty="0" smtClean="0">
                <a:solidFill>
                  <a:srgbClr val="3333CC"/>
                </a:solidFill>
              </a:rPr>
              <a:t>Be careful with your hands and look out for repeated mannerisms that can annoy dreadfully.</a:t>
            </a:r>
          </a:p>
          <a:p>
            <a:pPr eaLnBrk="1" hangingPunct="1"/>
            <a:r>
              <a:rPr lang="en-GB" sz="1600" dirty="0" smtClean="0"/>
              <a:t>Example of an amateur play.  One male character was always fiddling with the small change in his pocket to the extent that one felt it was something important in the play.  It wasn’t, it was just a nervous habit that spoilt things.</a:t>
            </a:r>
          </a:p>
          <a:p>
            <a:pPr eaLnBrk="1" hangingPunct="1"/>
            <a:endParaRPr lang="en-GB" sz="1600" dirty="0" smtClean="0"/>
          </a:p>
          <a:p>
            <a:pPr eaLnBrk="1" hangingPunct="1"/>
            <a:r>
              <a:rPr lang="en-GB" sz="1600" dirty="0" smtClean="0">
                <a:solidFill>
                  <a:srgbClr val="FF0000"/>
                </a:solidFill>
              </a:rPr>
              <a:t>You want them to concentrate on what you are saying and not on what you are doing with your hands.</a:t>
            </a:r>
            <a:endParaRPr lang="en-US" sz="1600" dirty="0" smtClean="0">
              <a:solidFill>
                <a:srgbClr val="FF0000"/>
              </a:solidFill>
            </a:endParaRPr>
          </a:p>
        </p:txBody>
      </p:sp>
    </p:spTree>
    <p:extLst>
      <p:ext uri="{BB962C8B-B14F-4D97-AF65-F5344CB8AC3E}">
        <p14:creationId xmlns:p14="http://schemas.microsoft.com/office/powerpoint/2010/main" val="17787752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B68B4079-537A-4C97-9837-0242E8E5782C}" type="slidenum">
              <a:rPr lang="en-US"/>
              <a:pPr/>
              <a:t>50</a:t>
            </a:fld>
            <a:endParaRPr lang="en-US"/>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lnSpc>
                <a:spcPct val="80000"/>
              </a:lnSpc>
            </a:pPr>
            <a:r>
              <a:rPr lang="en-US" sz="800" b="1" dirty="0" smtClean="0">
                <a:hlinkClick r:id="rId3" tooltip="Permanent Link: Online Learning Takes Special Skills"/>
              </a:rPr>
              <a:t>Online Learning Takes Special Skills </a:t>
            </a:r>
            <a:endParaRPr lang="en-US" sz="800" b="1" dirty="0" smtClean="0"/>
          </a:p>
          <a:p>
            <a:pPr eaLnBrk="1" hangingPunct="1">
              <a:lnSpc>
                <a:spcPct val="80000"/>
              </a:lnSpc>
            </a:pPr>
            <a:endParaRPr lang="en-US" sz="800" dirty="0" smtClean="0"/>
          </a:p>
          <a:p>
            <a:pPr eaLnBrk="1" hangingPunct="1">
              <a:lnSpc>
                <a:spcPct val="80000"/>
              </a:lnSpc>
            </a:pPr>
            <a:r>
              <a:rPr lang="en-US" sz="800" dirty="0" smtClean="0"/>
              <a:t>What skills are needed to successfully learn from online training? </a:t>
            </a:r>
          </a:p>
          <a:p>
            <a:pPr eaLnBrk="1" hangingPunct="1">
              <a:lnSpc>
                <a:spcPct val="80000"/>
              </a:lnSpc>
            </a:pPr>
            <a:r>
              <a:rPr lang="en-US" sz="800" dirty="0" smtClean="0"/>
              <a:t>Are there some users that will never be successful using eLearning? </a:t>
            </a:r>
          </a:p>
          <a:p>
            <a:pPr eaLnBrk="1" hangingPunct="1">
              <a:lnSpc>
                <a:spcPct val="80000"/>
              </a:lnSpc>
            </a:pPr>
            <a:r>
              <a:rPr lang="en-US" sz="800" dirty="0" smtClean="0"/>
              <a:t>Are the skills needed to learn in a classroom environment different from skills needed online?</a:t>
            </a:r>
          </a:p>
          <a:p>
            <a:pPr eaLnBrk="1" hangingPunct="1">
              <a:lnSpc>
                <a:spcPct val="80000"/>
              </a:lnSpc>
            </a:pPr>
            <a:endParaRPr lang="en-US" sz="800" dirty="0" smtClean="0"/>
          </a:p>
          <a:p>
            <a:pPr eaLnBrk="1" hangingPunct="1">
              <a:lnSpc>
                <a:spcPct val="80000"/>
              </a:lnSpc>
            </a:pPr>
            <a:r>
              <a:rPr lang="en-US" sz="800" dirty="0" smtClean="0"/>
              <a:t>Now the argument can be made that a lot of these skills apply to both classroom and online training. However it seems that certain skills seem more important for certain delivery methods.</a:t>
            </a:r>
          </a:p>
          <a:p>
            <a:pPr eaLnBrk="1" hangingPunct="1">
              <a:lnSpc>
                <a:spcPct val="80000"/>
              </a:lnSpc>
            </a:pPr>
            <a:endParaRPr lang="en-US" sz="800" dirty="0" smtClean="0"/>
          </a:p>
          <a:p>
            <a:pPr eaLnBrk="1" hangingPunct="1">
              <a:lnSpc>
                <a:spcPct val="80000"/>
              </a:lnSpc>
            </a:pPr>
            <a:r>
              <a:rPr lang="en-US" sz="800" dirty="0" smtClean="0"/>
              <a:t>As more and more courses move online we need to be more thoughtful of our design. </a:t>
            </a:r>
          </a:p>
          <a:p>
            <a:pPr eaLnBrk="1" hangingPunct="1">
              <a:lnSpc>
                <a:spcPct val="80000"/>
              </a:lnSpc>
            </a:pPr>
            <a:r>
              <a:rPr lang="en-US" sz="800" dirty="0" smtClean="0"/>
              <a:t>We need to realize that some users might not be great readers, have a lot of self-discipline, and/or have time management skills. </a:t>
            </a:r>
          </a:p>
          <a:p>
            <a:pPr eaLnBrk="1" hangingPunct="1">
              <a:lnSpc>
                <a:spcPct val="80000"/>
              </a:lnSpc>
            </a:pPr>
            <a:r>
              <a:rPr lang="en-US" sz="800" dirty="0" smtClean="0"/>
              <a:t>So how can we improve? What can we do to help out our learners?</a:t>
            </a:r>
            <a:endParaRPr lang="en-US" sz="800" b="1" dirty="0" smtClean="0"/>
          </a:p>
          <a:p>
            <a:pPr eaLnBrk="1" hangingPunct="1">
              <a:lnSpc>
                <a:spcPct val="80000"/>
              </a:lnSpc>
            </a:pPr>
            <a:endParaRPr lang="en-US" sz="800" b="1" dirty="0" smtClean="0"/>
          </a:p>
          <a:p>
            <a:pPr eaLnBrk="1" hangingPunct="1">
              <a:lnSpc>
                <a:spcPct val="80000"/>
              </a:lnSpc>
            </a:pPr>
            <a:r>
              <a:rPr lang="en-US" sz="800" b="1" dirty="0" smtClean="0"/>
              <a:t>Ideas to help learners that struggle in these areas:</a:t>
            </a:r>
            <a:endParaRPr lang="en-US" sz="800" dirty="0" smtClean="0"/>
          </a:p>
          <a:p>
            <a:pPr eaLnBrk="1" hangingPunct="1">
              <a:lnSpc>
                <a:spcPct val="80000"/>
              </a:lnSpc>
            </a:pPr>
            <a:r>
              <a:rPr lang="en-US" sz="800" dirty="0" smtClean="0"/>
              <a:t>Lack of Reading Skills</a:t>
            </a:r>
          </a:p>
          <a:p>
            <a:pPr eaLnBrk="1" hangingPunct="1">
              <a:lnSpc>
                <a:spcPct val="80000"/>
              </a:lnSpc>
            </a:pPr>
            <a:r>
              <a:rPr lang="en-US" sz="800" dirty="0" smtClean="0"/>
              <a:t>We’ve all heard that “a picture is worth a thousand words.” </a:t>
            </a:r>
            <a:r>
              <a:rPr lang="en-US" sz="800" dirty="0" smtClean="0">
                <a:hlinkClick r:id="rId4"/>
              </a:rPr>
              <a:t>Images</a:t>
            </a:r>
            <a:r>
              <a:rPr lang="en-US" sz="800" dirty="0" smtClean="0"/>
              <a:t> can really improve the learner’s comprehension and speed up the learning. This is true for all levels of readers. </a:t>
            </a:r>
          </a:p>
          <a:p>
            <a:pPr eaLnBrk="1" hangingPunct="1">
              <a:lnSpc>
                <a:spcPct val="80000"/>
              </a:lnSpc>
            </a:pPr>
            <a:r>
              <a:rPr lang="en-US" sz="800" dirty="0" smtClean="0"/>
              <a:t>Be sure to “chunk” text, use bullets, and make it “</a:t>
            </a:r>
            <a:r>
              <a:rPr lang="en-US" sz="800" dirty="0" err="1" smtClean="0">
                <a:hlinkClick r:id="rId5"/>
              </a:rPr>
              <a:t>scannable</a:t>
            </a:r>
            <a:r>
              <a:rPr lang="en-US" sz="800" dirty="0" smtClean="0"/>
              <a:t>“. </a:t>
            </a:r>
          </a:p>
          <a:p>
            <a:pPr eaLnBrk="1" hangingPunct="1">
              <a:lnSpc>
                <a:spcPct val="80000"/>
              </a:lnSpc>
            </a:pPr>
            <a:r>
              <a:rPr lang="en-US" sz="800" dirty="0" smtClean="0"/>
              <a:t>Use audio and </a:t>
            </a:r>
            <a:r>
              <a:rPr lang="en-US" sz="800" dirty="0" smtClean="0">
                <a:hlinkClick r:id="rId6"/>
              </a:rPr>
              <a:t>instructional video</a:t>
            </a:r>
            <a:r>
              <a:rPr lang="en-US" sz="800" dirty="0" smtClean="0"/>
              <a:t>. </a:t>
            </a:r>
          </a:p>
          <a:p>
            <a:pPr eaLnBrk="1" hangingPunct="1">
              <a:lnSpc>
                <a:spcPct val="80000"/>
              </a:lnSpc>
            </a:pPr>
            <a:endParaRPr lang="en-US" sz="800" dirty="0" smtClean="0"/>
          </a:p>
          <a:p>
            <a:pPr eaLnBrk="1" hangingPunct="1">
              <a:lnSpc>
                <a:spcPct val="80000"/>
              </a:lnSpc>
            </a:pPr>
            <a:r>
              <a:rPr lang="en-US" sz="800" dirty="0" smtClean="0"/>
              <a:t>Lack of Independent Study Skills</a:t>
            </a:r>
          </a:p>
          <a:p>
            <a:pPr eaLnBrk="1" hangingPunct="1">
              <a:lnSpc>
                <a:spcPct val="80000"/>
              </a:lnSpc>
            </a:pPr>
            <a:r>
              <a:rPr lang="en-US" sz="800" dirty="0" smtClean="0"/>
              <a:t>Add a forum or discussion area. </a:t>
            </a:r>
          </a:p>
          <a:p>
            <a:pPr eaLnBrk="1" hangingPunct="1">
              <a:lnSpc>
                <a:spcPct val="80000"/>
              </a:lnSpc>
            </a:pPr>
            <a:r>
              <a:rPr lang="en-US" sz="800" dirty="0" smtClean="0"/>
              <a:t>Put the learners into virtual groups and have them do some online training and then hold a team discussion over the phone/email. </a:t>
            </a:r>
          </a:p>
          <a:p>
            <a:pPr eaLnBrk="1" hangingPunct="1">
              <a:lnSpc>
                <a:spcPct val="80000"/>
              </a:lnSpc>
            </a:pPr>
            <a:r>
              <a:rPr lang="en-US" sz="800" dirty="0" smtClean="0"/>
              <a:t>Hold live WebEx sessions to connect with others. </a:t>
            </a:r>
          </a:p>
          <a:p>
            <a:pPr eaLnBrk="1" hangingPunct="1">
              <a:lnSpc>
                <a:spcPct val="80000"/>
              </a:lnSpc>
            </a:pPr>
            <a:endParaRPr lang="en-US" sz="800" dirty="0" smtClean="0"/>
          </a:p>
          <a:p>
            <a:pPr eaLnBrk="1" hangingPunct="1">
              <a:lnSpc>
                <a:spcPct val="80000"/>
              </a:lnSpc>
            </a:pPr>
            <a:r>
              <a:rPr lang="en-US" sz="800" dirty="0" smtClean="0"/>
              <a:t>Lack of Self-pacing and Time Management</a:t>
            </a:r>
          </a:p>
          <a:p>
            <a:pPr eaLnBrk="1" hangingPunct="1">
              <a:lnSpc>
                <a:spcPct val="80000"/>
              </a:lnSpc>
            </a:pPr>
            <a:r>
              <a:rPr lang="en-US" sz="800" dirty="0" smtClean="0"/>
              <a:t>Make the courses short. This helps learners be able to complete training even if they only have a few minutes to dedicate. </a:t>
            </a:r>
          </a:p>
          <a:p>
            <a:pPr eaLnBrk="1" hangingPunct="1">
              <a:lnSpc>
                <a:spcPct val="80000"/>
              </a:lnSpc>
            </a:pPr>
            <a:r>
              <a:rPr lang="en-US" sz="800" dirty="0" smtClean="0"/>
              <a:t>Indicate how long each module/lesson will take. This will allow learners to plan. </a:t>
            </a:r>
          </a:p>
          <a:p>
            <a:pPr eaLnBrk="1" hangingPunct="1">
              <a:lnSpc>
                <a:spcPct val="80000"/>
              </a:lnSpc>
            </a:pPr>
            <a:endParaRPr lang="en-US" sz="800" dirty="0" smtClean="0"/>
          </a:p>
          <a:p>
            <a:pPr eaLnBrk="1" hangingPunct="1">
              <a:lnSpc>
                <a:spcPct val="80000"/>
              </a:lnSpc>
            </a:pPr>
            <a:r>
              <a:rPr lang="en-US" sz="800" dirty="0" smtClean="0"/>
              <a:t>Lack of Motivation and Discipline</a:t>
            </a:r>
          </a:p>
          <a:p>
            <a:pPr eaLnBrk="1" hangingPunct="1">
              <a:lnSpc>
                <a:spcPct val="80000"/>
              </a:lnSpc>
            </a:pPr>
            <a:r>
              <a:rPr lang="en-US" sz="800" dirty="0" smtClean="0"/>
              <a:t>Make the course </a:t>
            </a:r>
            <a:r>
              <a:rPr lang="en-US" sz="800" dirty="0" smtClean="0">
                <a:hlinkClick r:id="rId7"/>
              </a:rPr>
              <a:t>visually appealing</a:t>
            </a:r>
            <a:r>
              <a:rPr lang="en-US" sz="800" dirty="0" smtClean="0"/>
              <a:t> and interactive. (</a:t>
            </a:r>
            <a:r>
              <a:rPr lang="en-US" sz="800" dirty="0" smtClean="0">
                <a:hlinkClick r:id="rId8"/>
              </a:rPr>
              <a:t>scenarios, quizzes, games</a:t>
            </a:r>
            <a:r>
              <a:rPr lang="en-US" sz="800" dirty="0" smtClean="0"/>
              <a:t>, etc.) </a:t>
            </a:r>
          </a:p>
          <a:p>
            <a:pPr eaLnBrk="1" hangingPunct="1">
              <a:lnSpc>
                <a:spcPct val="80000"/>
              </a:lnSpc>
            </a:pPr>
            <a:r>
              <a:rPr lang="en-US" sz="800" dirty="0" smtClean="0"/>
              <a:t>Content should be applicable to the learner’s job and interests. </a:t>
            </a:r>
          </a:p>
          <a:p>
            <a:pPr eaLnBrk="1" hangingPunct="1">
              <a:lnSpc>
                <a:spcPct val="80000"/>
              </a:lnSpc>
            </a:pPr>
            <a:r>
              <a:rPr lang="en-US" sz="800" dirty="0" smtClean="0"/>
              <a:t>Possibly have the learner agree to a training schedule and have “check-in” points where they must indicate their progress. </a:t>
            </a:r>
          </a:p>
          <a:p>
            <a:pPr eaLnBrk="1" hangingPunct="1">
              <a:lnSpc>
                <a:spcPct val="80000"/>
              </a:lnSpc>
            </a:pPr>
            <a:endParaRPr lang="en-US" sz="800" dirty="0" smtClean="0"/>
          </a:p>
          <a:p>
            <a:pPr eaLnBrk="1" hangingPunct="1">
              <a:lnSpc>
                <a:spcPct val="80000"/>
              </a:lnSpc>
            </a:pPr>
            <a:r>
              <a:rPr lang="en-US" sz="800" dirty="0" smtClean="0"/>
              <a:t>Lack of Learning Space</a:t>
            </a:r>
          </a:p>
          <a:p>
            <a:pPr eaLnBrk="1" hangingPunct="1">
              <a:lnSpc>
                <a:spcPct val="80000"/>
              </a:lnSpc>
            </a:pPr>
            <a:r>
              <a:rPr lang="en-US" sz="800" dirty="0" smtClean="0"/>
              <a:t>Tell learners what is expected. They should know that they need to find a quite place (free of distractions) before beginning the course. </a:t>
            </a:r>
          </a:p>
          <a:p>
            <a:pPr eaLnBrk="1" hangingPunct="1">
              <a:lnSpc>
                <a:spcPct val="80000"/>
              </a:lnSpc>
            </a:pPr>
            <a:r>
              <a:rPr lang="en-US" sz="800" dirty="0" smtClean="0"/>
              <a:t>Provide a list of tips to create a virtual learning environment. Maybe they could turn of their phone, close all other computer applications, shut the door, put a sign on the door, put earphone on instead of listening through the computer speakers, etc. </a:t>
            </a:r>
          </a:p>
          <a:p>
            <a:pPr eaLnBrk="1" hangingPunct="1">
              <a:lnSpc>
                <a:spcPct val="80000"/>
              </a:lnSpc>
            </a:pPr>
            <a:endParaRPr lang="en-US" sz="800" b="1" dirty="0" smtClean="0"/>
          </a:p>
          <a:p>
            <a:pPr eaLnBrk="1" hangingPunct="1">
              <a:lnSpc>
                <a:spcPct val="80000"/>
              </a:lnSpc>
            </a:pPr>
            <a:endParaRPr lang="en-US" sz="800" dirty="0" smtClean="0"/>
          </a:p>
        </p:txBody>
      </p:sp>
    </p:spTree>
    <p:extLst>
      <p:ext uri="{BB962C8B-B14F-4D97-AF65-F5344CB8AC3E}">
        <p14:creationId xmlns:p14="http://schemas.microsoft.com/office/powerpoint/2010/main" val="140299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B98FFA4F-D2F9-42D7-8A91-92140D60CCB7}" type="slidenum">
              <a:rPr lang="en-US"/>
              <a:pPr/>
              <a:t>51</a:t>
            </a:fld>
            <a:endParaRPr lang="en-US"/>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lnSpc>
                <a:spcPct val="80000"/>
              </a:lnSpc>
            </a:pPr>
            <a:r>
              <a:rPr lang="en-US" sz="2800" dirty="0" smtClean="0"/>
              <a:t>Online training is starting to be a good supplement to classroom and </a:t>
            </a:r>
            <a:r>
              <a:rPr lang="en-US" sz="2800" dirty="0" err="1" smtClean="0"/>
              <a:t>elearning</a:t>
            </a:r>
            <a:r>
              <a:rPr lang="en-US" sz="2800" dirty="0" smtClean="0"/>
              <a:t> activities. The benefits are quite obvious - costs, the lower carbon footprint, the ability to actually do it without any huge constraints. We need to look beyond just those benefits though - we can have lots of people in the training, we can all talk together, we can walk out without offending people and most importantly, its an nice way to bring geographical diversity to your classroom. So it's a little more than just a virtual classroom.</a:t>
            </a:r>
            <a:br>
              <a:rPr lang="en-US" sz="2800" dirty="0" smtClean="0"/>
            </a:br>
            <a:r>
              <a:rPr lang="en-US" sz="2800" dirty="0" smtClean="0"/>
              <a:t/>
            </a:r>
            <a:br>
              <a:rPr lang="en-US" sz="2800" dirty="0" smtClean="0"/>
            </a:br>
            <a:r>
              <a:rPr lang="en-US" sz="2800" dirty="0" smtClean="0"/>
              <a:t>That said, there's no opportunity for body language, eye-contact and then again there's a myriad of distractions available to us -- for example I'm live blogging at this moment.</a:t>
            </a:r>
            <a:br>
              <a:rPr lang="en-US" sz="2800" dirty="0" smtClean="0"/>
            </a:br>
            <a:r>
              <a:rPr lang="en-US" sz="2800" dirty="0" smtClean="0"/>
              <a:t/>
            </a:r>
            <a:br>
              <a:rPr lang="en-US" sz="2800" dirty="0" smtClean="0"/>
            </a:br>
            <a:r>
              <a:rPr lang="en-US" sz="2800" dirty="0" smtClean="0"/>
              <a:t>It looks like everyone's been involved with online training in some way or the other. So let's hear some of Matt and Charles' tips for online training.</a:t>
            </a:r>
            <a:br>
              <a:rPr lang="en-US" sz="2800" dirty="0" smtClean="0"/>
            </a:br>
            <a:r>
              <a:rPr lang="en-US" sz="2800" dirty="0" smtClean="0"/>
              <a:t/>
            </a:r>
            <a:br>
              <a:rPr lang="en-US" sz="2800" dirty="0" smtClean="0"/>
            </a:br>
            <a:r>
              <a:rPr lang="en-US" sz="2800" dirty="0" smtClean="0"/>
              <a:t>Technology</a:t>
            </a:r>
            <a:br>
              <a:rPr lang="en-US" sz="2800" dirty="0" smtClean="0"/>
            </a:br>
            <a:r>
              <a:rPr lang="en-US" sz="2800" dirty="0" smtClean="0"/>
              <a:t/>
            </a:r>
            <a:br>
              <a:rPr lang="en-US" sz="2800" dirty="0" smtClean="0"/>
            </a:br>
            <a:r>
              <a:rPr lang="en-US" sz="2800" dirty="0" smtClean="0"/>
              <a:t>So, what you don't want is someone reading a script. What you don't want is someone reading script. What you do want is someone bringing in a bit of a personality. Voice is crucial to the success of an online training session. Using a headset helps and perhaps a directional mike maybe? Trainers need to be hugely expressive online - remember people can't see you; so make peace with that and do what you can to overcome that hurdle. As human as you can sound, the better for you!</a:t>
            </a:r>
            <a:br>
              <a:rPr lang="en-US" sz="2800" dirty="0" smtClean="0"/>
            </a:br>
            <a:r>
              <a:rPr lang="en-US" sz="2800" dirty="0" smtClean="0"/>
              <a:t/>
            </a:r>
            <a:br>
              <a:rPr lang="en-US" sz="2800" dirty="0" smtClean="0"/>
            </a:br>
            <a:r>
              <a:rPr lang="en-US" sz="2800" dirty="0" smtClean="0"/>
              <a:t>Content</a:t>
            </a:r>
            <a:br>
              <a:rPr lang="en-US" sz="2800" dirty="0" smtClean="0"/>
            </a:br>
            <a:r>
              <a:rPr lang="en-US" sz="2800" dirty="0" smtClean="0"/>
              <a:t>So let's see what kind of subjects work well in this </a:t>
            </a:r>
            <a:r>
              <a:rPr lang="en-US" sz="2800" dirty="0" err="1" smtClean="0"/>
              <a:t>medium.I've</a:t>
            </a:r>
            <a:r>
              <a:rPr lang="en-US" sz="2800" dirty="0" smtClean="0"/>
              <a:t> now completely lost visuals- damn! So I'll just go with what I hear.</a:t>
            </a:r>
            <a:br>
              <a:rPr lang="en-US" sz="2800" dirty="0" smtClean="0"/>
            </a:br>
            <a:r>
              <a:rPr lang="en-US" sz="2800" dirty="0" smtClean="0"/>
              <a:t/>
            </a:r>
            <a:br>
              <a:rPr lang="en-US" sz="2800" dirty="0" smtClean="0"/>
            </a:br>
            <a:r>
              <a:rPr lang="en-US" sz="2800" dirty="0" smtClean="0"/>
              <a:t>Seems like soft skills are a good area to discuss online. Bringing in experts and to keep it short and simple is a good idea as well. Learning from suggestions that others make is a great way to influence </a:t>
            </a:r>
            <a:r>
              <a:rPr lang="en-US" sz="2800" dirty="0" err="1" smtClean="0"/>
              <a:t>behaviour</a:t>
            </a:r>
            <a:r>
              <a:rPr lang="en-US" sz="2800" dirty="0" smtClean="0"/>
              <a:t>. The more you can involve people, the better - 90% of the talking should be from the participants. Teach people how to use the tool and how to use the chat box. Just as Don does for the LSG webinars, it does helps a lot to get people used to the environment. This is the equivalent of getting people used to a training environment. Also, get people's views by using polls as an activity. This is the equivalent of how we do polls (show of hands) in a classroom. </a:t>
            </a:r>
            <a:br>
              <a:rPr lang="en-US" sz="2800" dirty="0" smtClean="0"/>
            </a:br>
            <a:r>
              <a:rPr lang="en-US" sz="2800" dirty="0" smtClean="0"/>
              <a:t/>
            </a:r>
            <a:br>
              <a:rPr lang="en-US" sz="2800" dirty="0" smtClean="0"/>
            </a:br>
            <a:r>
              <a:rPr lang="en-US" sz="2800" dirty="0" smtClean="0"/>
              <a:t>Don't overdo the poll though, but beware the meaningless poll - they can break up the momentum of the session. So use polls where you expect a distinct set of answers, but if things are just obvious, don't just do it for the sake of doing it.</a:t>
            </a:r>
            <a:br>
              <a:rPr lang="en-US" sz="2800" dirty="0" smtClean="0"/>
            </a:br>
            <a:r>
              <a:rPr lang="en-US" sz="2800" dirty="0" smtClean="0"/>
              <a:t/>
            </a:r>
            <a:br>
              <a:rPr lang="en-US" sz="2800" dirty="0" smtClean="0"/>
            </a:br>
            <a:r>
              <a:rPr lang="en-US" sz="2800" dirty="0" smtClean="0"/>
              <a:t>Final Tips</a:t>
            </a:r>
            <a:br>
              <a:rPr lang="en-US" sz="2800" dirty="0" smtClean="0"/>
            </a:br>
            <a:endParaRPr lang="en-US" sz="2800" dirty="0" smtClean="0"/>
          </a:p>
          <a:p>
            <a:pPr eaLnBrk="1" hangingPunct="1">
              <a:lnSpc>
                <a:spcPct val="80000"/>
              </a:lnSpc>
            </a:pPr>
            <a:r>
              <a:rPr lang="en-US" sz="2800" dirty="0" smtClean="0"/>
              <a:t>Ask people what they'll commit to do once they've been through the session.</a:t>
            </a:r>
          </a:p>
          <a:p>
            <a:pPr eaLnBrk="1" hangingPunct="1">
              <a:lnSpc>
                <a:spcPct val="80000"/>
              </a:lnSpc>
            </a:pPr>
            <a:r>
              <a:rPr lang="en-US" sz="2800" dirty="0" smtClean="0"/>
              <a:t>What's going to stop them from doing what they'd like to do.</a:t>
            </a:r>
          </a:p>
          <a:p>
            <a:pPr eaLnBrk="1" hangingPunct="1">
              <a:lnSpc>
                <a:spcPct val="80000"/>
              </a:lnSpc>
            </a:pPr>
            <a:r>
              <a:rPr lang="en-US" sz="2800" dirty="0" smtClean="0"/>
              <a:t>Discuss these hopes and concerns with participants.</a:t>
            </a:r>
          </a:p>
          <a:p>
            <a:pPr eaLnBrk="1" hangingPunct="1">
              <a:lnSpc>
                <a:spcPct val="80000"/>
              </a:lnSpc>
            </a:pPr>
            <a:r>
              <a:rPr lang="en-US" sz="2800" dirty="0" smtClean="0"/>
              <a:t>Don't be ambitious - it's not about what you want to do to look cool. It's also about managing change and getting people comfortable with the medium.</a:t>
            </a:r>
          </a:p>
          <a:p>
            <a:pPr eaLnBrk="1" hangingPunct="1">
              <a:lnSpc>
                <a:spcPct val="80000"/>
              </a:lnSpc>
            </a:pPr>
            <a:r>
              <a:rPr lang="en-US" sz="2800" dirty="0" smtClean="0"/>
              <a:t>Roland from Live Time has a tip - the technology is there, but don't go overboard!</a:t>
            </a:r>
          </a:p>
          <a:p>
            <a:pPr eaLnBrk="1" hangingPunct="1">
              <a:lnSpc>
                <a:spcPct val="80000"/>
              </a:lnSpc>
            </a:pPr>
            <a:r>
              <a:rPr lang="en-US" sz="2800" dirty="0" smtClean="0"/>
              <a:t>The voice of just one person gets boring after a while, so vary it by bringing in audio, video, etc.</a:t>
            </a:r>
          </a:p>
          <a:p>
            <a:pPr eaLnBrk="1" hangingPunct="1">
              <a:lnSpc>
                <a:spcPct val="80000"/>
              </a:lnSpc>
            </a:pPr>
            <a:r>
              <a:rPr lang="en-US" sz="2800" dirty="0" smtClean="0"/>
              <a:t>Don't get flustered if things go wrong - remembers Murphy's law.</a:t>
            </a:r>
          </a:p>
          <a:p>
            <a:pPr eaLnBrk="1" hangingPunct="1">
              <a:lnSpc>
                <a:spcPct val="80000"/>
              </a:lnSpc>
            </a:pPr>
            <a:r>
              <a:rPr lang="en-US" sz="2800" dirty="0" smtClean="0"/>
              <a:t>Be flexible - something that works in one session, will not necessarily work in the next. The dynamics of people are extremely crucial to keep in mind.</a:t>
            </a:r>
          </a:p>
          <a:p>
            <a:pPr eaLnBrk="1" hangingPunct="1">
              <a:lnSpc>
                <a:spcPct val="80000"/>
              </a:lnSpc>
            </a:pPr>
            <a:r>
              <a:rPr lang="en-US" sz="2800" dirty="0" smtClean="0"/>
              <a:t>Online training takes time. To make something, simple, short without the benefit of physical presence and the interactivity that people expect, is always tough. So try getting as much of this work done up front and make sure you prepare well! </a:t>
            </a:r>
          </a:p>
          <a:p>
            <a:pPr eaLnBrk="1" hangingPunct="1">
              <a:lnSpc>
                <a:spcPct val="80000"/>
              </a:lnSpc>
            </a:pPr>
            <a:endParaRPr lang="en-US" sz="2800" dirty="0" smtClean="0"/>
          </a:p>
          <a:p>
            <a:pPr eaLnBrk="1" hangingPunct="1">
              <a:lnSpc>
                <a:spcPct val="80000"/>
              </a:lnSpc>
            </a:pPr>
            <a:r>
              <a:rPr lang="en-US" sz="2800" dirty="0" smtClean="0"/>
              <a:t>Encourage Participation - ASK QUESTIONS! "does that make sense," "are we all on board," "does anyone have any questions," "do you think that's a good idea?"</a:t>
            </a:r>
            <a:br>
              <a:rPr lang="en-US" sz="2800" dirty="0" smtClean="0"/>
            </a:br>
            <a:endParaRPr lang="en-US" sz="2800" dirty="0" smtClean="0"/>
          </a:p>
          <a:p>
            <a:pPr eaLnBrk="1" hangingPunct="1">
              <a:lnSpc>
                <a:spcPct val="80000"/>
              </a:lnSpc>
            </a:pPr>
            <a:endParaRPr lang="en-US" sz="2800" dirty="0" smtClean="0"/>
          </a:p>
          <a:p>
            <a:pPr eaLnBrk="1" hangingPunct="1">
              <a:lnSpc>
                <a:spcPct val="80000"/>
              </a:lnSpc>
            </a:pPr>
            <a:endParaRPr lang="en-US" sz="800" dirty="0" smtClean="0"/>
          </a:p>
        </p:txBody>
      </p:sp>
    </p:spTree>
    <p:extLst>
      <p:ext uri="{BB962C8B-B14F-4D97-AF65-F5344CB8AC3E}">
        <p14:creationId xmlns:p14="http://schemas.microsoft.com/office/powerpoint/2010/main" val="28612943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8FEBC98E-5F56-410E-BA33-0BCC4FF8E540}" type="slidenum">
              <a:rPr lang="en-US"/>
              <a:pPr/>
              <a:t>52</a:t>
            </a:fld>
            <a:endParaRPr 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lnSpc>
                <a:spcPct val="80000"/>
              </a:lnSpc>
            </a:pPr>
            <a:r>
              <a:rPr lang="en-US" sz="800" b="1" dirty="0" smtClean="0"/>
              <a:t>5 Easy Tips for Teaching Online Courses</a:t>
            </a:r>
          </a:p>
          <a:p>
            <a:pPr eaLnBrk="1" hangingPunct="1">
              <a:lnSpc>
                <a:spcPct val="80000"/>
              </a:lnSpc>
            </a:pPr>
            <a:endParaRPr lang="en-US" sz="800" dirty="0" smtClean="0"/>
          </a:p>
          <a:p>
            <a:pPr eaLnBrk="1" hangingPunct="1">
              <a:lnSpc>
                <a:spcPct val="80000"/>
              </a:lnSpc>
            </a:pPr>
            <a:r>
              <a:rPr lang="en-US" sz="800" dirty="0" smtClean="0"/>
              <a:t>Technology has provided us with the ability to take an online course from anywhere.  While this may make being a student easier, it doesn’t necessarily make it easier to be an instructor.  Actually, in direct contrast it can make our jobs as trainers more difficult.  However, the key to being an excellent online course instructor really comes down to five easy tips.  As long as you can master these five things your online course success will either meet or exceed that of your face-to-face courses.</a:t>
            </a:r>
            <a:endParaRPr lang="en-US" sz="800" b="1" dirty="0" smtClean="0"/>
          </a:p>
          <a:p>
            <a:pPr eaLnBrk="1" hangingPunct="1">
              <a:lnSpc>
                <a:spcPct val="80000"/>
              </a:lnSpc>
            </a:pPr>
            <a:endParaRPr lang="en-US" sz="800" b="1" dirty="0" smtClean="0"/>
          </a:p>
          <a:p>
            <a:pPr eaLnBrk="1" hangingPunct="1">
              <a:lnSpc>
                <a:spcPct val="80000"/>
              </a:lnSpc>
            </a:pPr>
            <a:r>
              <a:rPr lang="en-US" sz="800" b="1" dirty="0" smtClean="0"/>
              <a:t>1. Don’t bombard your learners with material. </a:t>
            </a:r>
          </a:p>
          <a:p>
            <a:pPr eaLnBrk="1" hangingPunct="1">
              <a:lnSpc>
                <a:spcPct val="80000"/>
              </a:lnSpc>
            </a:pPr>
            <a:r>
              <a:rPr lang="en-US" sz="800" dirty="0" smtClean="0"/>
              <a:t>The number one problem that most online courses have is they aren’t broken down into manageable pieces.  For example, one time I took an online course from my compliance department that was over 4 hours long.  Yes, you heard me correctly… 4 hours. The first problem with this is obvious.  As a friend of mine says, “one can only learn what the seat can bare.”  Online courses should be no longer than 20 minutes.  Any additional content should be broken out into another module and delivered to the learner on a separate occasion.  This gives you an opportunity for reinforcement – which gets me to my second issue with bombardment.  As learning professionals we know that a single learning intervention won’t drive the message home.  You need to reinforce the material in order to make a behavior change.  If you deliver (for example) four hours worth of content in one sitting you have to work very hard to get the learner to be willing to accept your attempts to reinforce the material.  By breaking up the online course you make it easier to “sneak in” reinforcement and have learners who are more willing to pay attention to your lesson. </a:t>
            </a:r>
            <a:endParaRPr lang="en-US" sz="800" b="1" dirty="0" smtClean="0"/>
          </a:p>
          <a:p>
            <a:pPr eaLnBrk="1" hangingPunct="1">
              <a:lnSpc>
                <a:spcPct val="80000"/>
              </a:lnSpc>
            </a:pPr>
            <a:r>
              <a:rPr lang="en-US" sz="800" b="1" dirty="0" smtClean="0"/>
              <a:t>2. Talk with your learners instead of at them.</a:t>
            </a:r>
          </a:p>
          <a:p>
            <a:pPr eaLnBrk="1" hangingPunct="1">
              <a:lnSpc>
                <a:spcPct val="80000"/>
              </a:lnSpc>
            </a:pPr>
            <a:r>
              <a:rPr lang="en-US" sz="800" dirty="0" smtClean="0"/>
              <a:t>When leading an online course it is important to have a good deal of contact with your students.  No, you don’t have to give them your home phone number, but they should hear from you at least every other day or two until they have completed each of the modules in the course.  Many LMSs have a communication tool built in that will allow you to contact each of the learners at their online courses are sent out or as they are completed.  If possible personalize the messages by dropping in a mail merge name field.  Also, ask them to contact you directly if they have any questions.  Even if you don’t think you can answer their questions assure them that you can find them somebody that will.  A good rule of thumb for online course learner interaction is that the amount of time you spend communicating with the learners should equal to the amount of time you would have been in the classroom. </a:t>
            </a:r>
            <a:endParaRPr lang="en-US" sz="800" b="1" dirty="0" smtClean="0"/>
          </a:p>
          <a:p>
            <a:pPr eaLnBrk="1" hangingPunct="1">
              <a:lnSpc>
                <a:spcPct val="80000"/>
              </a:lnSpc>
            </a:pPr>
            <a:r>
              <a:rPr lang="en-US" sz="800" b="1" dirty="0" smtClean="0"/>
              <a:t>3. Manage your learner’s expectations.</a:t>
            </a:r>
          </a:p>
          <a:p>
            <a:pPr eaLnBrk="1" hangingPunct="1">
              <a:lnSpc>
                <a:spcPct val="80000"/>
              </a:lnSpc>
            </a:pPr>
            <a:r>
              <a:rPr lang="en-US" sz="800" dirty="0" smtClean="0"/>
              <a:t>Let your learners know from the beginning of the online course what you expect from them.  Sometimes it is best to meet in person to have an “orientation” and then begin the online portion of the course.  Other times you may want to make a 5-10 minute webcast that you can show and then be available for questions.  What should you cover? Make sure your learners know that there will be more than one module and explain why this benefits them.  If you plan to release an online module on Monday and issue a test on Thursday let them know that.  If you have a FAQ that you want your learners to check before contacting you make sure you show them where it is located.  The more your learners know up front, the less time you will spend troubleshooting problems later.</a:t>
            </a:r>
            <a:endParaRPr lang="en-US" sz="800" b="1" dirty="0" smtClean="0"/>
          </a:p>
          <a:p>
            <a:pPr eaLnBrk="1" hangingPunct="1">
              <a:lnSpc>
                <a:spcPct val="80000"/>
              </a:lnSpc>
            </a:pPr>
            <a:r>
              <a:rPr lang="en-US" sz="800" b="1" dirty="0" smtClean="0"/>
              <a:t>4. Engage your learners whenever possible.</a:t>
            </a:r>
          </a:p>
          <a:p>
            <a:pPr eaLnBrk="1" hangingPunct="1">
              <a:lnSpc>
                <a:spcPct val="80000"/>
              </a:lnSpc>
            </a:pPr>
            <a:r>
              <a:rPr lang="en-US" sz="800" dirty="0" smtClean="0"/>
              <a:t>Teaching an online course has benefits beyond what the classroom provides.  Some of these benefits are in the form of the technologies you use.  Use these technologies to engage your learners and make sure they play their part in creating the educational content too.  Depending on the type of course you can ask your students to record and upload a video that explains their thoughts on a particular topic.  Then ask other learners to comment on the submissions.  Or, add a forum to the online course and ask your learners to discuss the topic with </a:t>
            </a:r>
            <a:r>
              <a:rPr lang="en-US" sz="800" dirty="0" err="1" smtClean="0"/>
              <a:t>eachother</a:t>
            </a:r>
            <a:r>
              <a:rPr lang="en-US" sz="800" dirty="0" smtClean="0"/>
              <a:t>. </a:t>
            </a:r>
            <a:endParaRPr lang="en-US" sz="800" b="1" dirty="0" smtClean="0"/>
          </a:p>
          <a:p>
            <a:pPr eaLnBrk="1" hangingPunct="1">
              <a:lnSpc>
                <a:spcPct val="80000"/>
              </a:lnSpc>
            </a:pPr>
            <a:r>
              <a:rPr lang="en-US" sz="800" b="1" dirty="0" smtClean="0"/>
              <a:t>5. Provide constant feedback.</a:t>
            </a:r>
          </a:p>
          <a:p>
            <a:pPr eaLnBrk="1" hangingPunct="1">
              <a:lnSpc>
                <a:spcPct val="80000"/>
              </a:lnSpc>
            </a:pPr>
            <a:r>
              <a:rPr lang="en-US" sz="800" dirty="0" smtClean="0"/>
              <a:t>Online courses can make learners feel very isolated.  In addition to doing what I described in step #4, make sure to provide your learners with increased feedback.  Since they can’t interact with you directly providing more feedback than you would in a face-to-face setting is incredibly important.  This feedback should not just be via private email messages to your students, but if you employ the forum or message board approach you should also praise students that are making insightful comments.  This not only gives that learner the confidence they need to use their new knowledge in the “real world,” but also shows the other learners what you are looking for.</a:t>
            </a:r>
          </a:p>
          <a:p>
            <a:pPr eaLnBrk="1" hangingPunct="1">
              <a:lnSpc>
                <a:spcPct val="80000"/>
              </a:lnSpc>
            </a:pPr>
            <a:r>
              <a:rPr lang="en-US" sz="800" dirty="0" smtClean="0"/>
              <a:t>Online courses can be very exciting and very rewarding, but you have to be prepared to handle the nuances.  If you really want to learn how to teach an online course the best advice I can give you is to take one!  Check out your local community college and take an online course in something that interests you.  Pay attention to the way the course is run and write down what you like and don’t like.  Then use this list to construct your own online courses.</a:t>
            </a:r>
          </a:p>
          <a:p>
            <a:pPr eaLnBrk="1" hangingPunct="1">
              <a:lnSpc>
                <a:spcPct val="80000"/>
              </a:lnSpc>
            </a:pPr>
            <a:r>
              <a:rPr lang="en-US" sz="800" dirty="0" smtClean="0"/>
              <a:t>Best,</a:t>
            </a:r>
          </a:p>
        </p:txBody>
      </p:sp>
    </p:spTree>
    <p:extLst>
      <p:ext uri="{BB962C8B-B14F-4D97-AF65-F5344CB8AC3E}">
        <p14:creationId xmlns:p14="http://schemas.microsoft.com/office/powerpoint/2010/main" val="27245689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E71A5AAA-DEAA-4D81-B1DD-94C5E2415DDB}" type="slidenum">
              <a:rPr lang="en-US"/>
              <a:pPr/>
              <a:t>53</a:t>
            </a:fld>
            <a:endParaRPr 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lnSpc>
                <a:spcPct val="80000"/>
              </a:lnSpc>
            </a:pPr>
            <a:r>
              <a:rPr lang="en-US" sz="2800" dirty="0" smtClean="0"/>
              <a:t>As you may already know, there are several options for online training tools. There's </a:t>
            </a:r>
            <a:r>
              <a:rPr lang="en-US" sz="2800" dirty="0" err="1" smtClean="0"/>
              <a:t>DimDim</a:t>
            </a:r>
            <a:r>
              <a:rPr lang="en-US" sz="2800" dirty="0" smtClean="0"/>
              <a:t>, Live Meeting, </a:t>
            </a:r>
            <a:r>
              <a:rPr lang="en-US" sz="2800" dirty="0" err="1" smtClean="0"/>
              <a:t>Webex</a:t>
            </a:r>
            <a:r>
              <a:rPr lang="en-US" sz="2800" dirty="0" smtClean="0"/>
              <a:t>, </a:t>
            </a:r>
            <a:r>
              <a:rPr lang="en-US" sz="2800" dirty="0" err="1" smtClean="0"/>
              <a:t>GoToMeeting</a:t>
            </a:r>
            <a:r>
              <a:rPr lang="en-US" sz="2800" dirty="0" smtClean="0"/>
              <a:t>, Lotus Live Meetings, Cisco </a:t>
            </a:r>
            <a:r>
              <a:rPr lang="en-US" sz="2800" dirty="0" err="1" smtClean="0"/>
              <a:t>Webex</a:t>
            </a:r>
            <a:r>
              <a:rPr lang="en-US" sz="2800" dirty="0" smtClean="0"/>
              <a:t> and Adobe Connect. If you're still deciding, here are a few things to consider:</a:t>
            </a:r>
            <a:br>
              <a:rPr lang="en-US" sz="2800" dirty="0" smtClean="0"/>
            </a:br>
            <a:endParaRPr lang="en-US" sz="2800" dirty="0" smtClean="0"/>
          </a:p>
          <a:p>
            <a:pPr eaLnBrk="1" hangingPunct="1">
              <a:lnSpc>
                <a:spcPct val="80000"/>
              </a:lnSpc>
            </a:pPr>
            <a:r>
              <a:rPr lang="en-US" sz="2800" dirty="0" smtClean="0"/>
              <a:t>Bandwidth - does your </a:t>
            </a:r>
            <a:r>
              <a:rPr lang="en-US" sz="2800" dirty="0" err="1" smtClean="0"/>
              <a:t>organisation</a:t>
            </a:r>
            <a:r>
              <a:rPr lang="en-US" sz="2800" dirty="0" smtClean="0"/>
              <a:t> have enough bandwidth on the network to run this kind of thing?</a:t>
            </a:r>
          </a:p>
          <a:p>
            <a:pPr eaLnBrk="1" hangingPunct="1">
              <a:lnSpc>
                <a:spcPct val="80000"/>
              </a:lnSpc>
            </a:pPr>
            <a:r>
              <a:rPr lang="en-US" sz="2800" dirty="0" smtClean="0"/>
              <a:t>Storage - where will you save most of your data, recordings, etc?</a:t>
            </a:r>
          </a:p>
          <a:p>
            <a:pPr eaLnBrk="1" hangingPunct="1">
              <a:lnSpc>
                <a:spcPct val="80000"/>
              </a:lnSpc>
            </a:pPr>
            <a:r>
              <a:rPr lang="en-US" sz="2800" dirty="0" smtClean="0"/>
              <a:t>Risk - how secure is the service and how open or closed is the option you're using?</a:t>
            </a:r>
          </a:p>
          <a:p>
            <a:pPr eaLnBrk="1" hangingPunct="1">
              <a:lnSpc>
                <a:spcPct val="80000"/>
              </a:lnSpc>
            </a:pPr>
            <a:r>
              <a:rPr lang="en-US" sz="2800" dirty="0" smtClean="0"/>
              <a:t>Integration - are you using it with your LMS or other systems?</a:t>
            </a:r>
          </a:p>
          <a:p>
            <a:pPr eaLnBrk="1" hangingPunct="1">
              <a:lnSpc>
                <a:spcPct val="80000"/>
              </a:lnSpc>
            </a:pPr>
            <a:r>
              <a:rPr lang="en-US" sz="2800" dirty="0" smtClean="0"/>
              <a:t>Costs - how cheap or costly is your implementation going to be? How much staff time are you going to need?</a:t>
            </a:r>
          </a:p>
          <a:p>
            <a:pPr eaLnBrk="1" hangingPunct="1">
              <a:lnSpc>
                <a:spcPct val="80000"/>
              </a:lnSpc>
            </a:pPr>
            <a:r>
              <a:rPr lang="en-US" sz="2800" dirty="0" smtClean="0"/>
              <a:t>People</a:t>
            </a:r>
            <a:br>
              <a:rPr lang="en-US" sz="2800" dirty="0" smtClean="0"/>
            </a:br>
            <a:r>
              <a:rPr lang="en-US" sz="2800" dirty="0" smtClean="0"/>
              <a:t>People, as we've already discussed have a myriad of distractions in their life. People are people and if they want to multi-task, they will! When you don't get eye-contact, it's a gigantic difference. If you're multi-tasking then you're perhaps going to be a good online training that's because you already know what your audience will do. </a:t>
            </a:r>
            <a:br>
              <a:rPr lang="en-US" sz="2800" dirty="0" smtClean="0"/>
            </a:br>
            <a:endParaRPr lang="en-US" sz="2800" dirty="0" smtClean="0"/>
          </a:p>
        </p:txBody>
      </p:sp>
    </p:spTree>
    <p:extLst>
      <p:ext uri="{BB962C8B-B14F-4D97-AF65-F5344CB8AC3E}">
        <p14:creationId xmlns:p14="http://schemas.microsoft.com/office/powerpoint/2010/main" val="8233279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F329E478-87D2-4740-9996-B459A4EE5DC5}" type="slidenum">
              <a:rPr lang="en-US"/>
              <a:pPr/>
              <a:t>54</a:t>
            </a:fld>
            <a:endParaRPr 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6135673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A9DFB739-475E-40BB-98B9-31E098DDE590}" type="slidenum">
              <a:rPr lang="en-US"/>
              <a:pPr/>
              <a:t>55</a:t>
            </a:fld>
            <a:endParaRPr 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lnSpc>
                <a:spcPct val="90000"/>
              </a:lnSpc>
            </a:pPr>
            <a:r>
              <a:rPr lang="en-US" dirty="0" smtClean="0"/>
              <a:t>Ask people what they'll commit to do once they've been through the session.</a:t>
            </a:r>
          </a:p>
          <a:p>
            <a:pPr eaLnBrk="1" hangingPunct="1">
              <a:lnSpc>
                <a:spcPct val="90000"/>
              </a:lnSpc>
            </a:pPr>
            <a:r>
              <a:rPr lang="en-US" dirty="0" smtClean="0"/>
              <a:t>What's going to stop them from doing what they'd like to do.</a:t>
            </a:r>
          </a:p>
          <a:p>
            <a:pPr eaLnBrk="1" hangingPunct="1">
              <a:lnSpc>
                <a:spcPct val="90000"/>
              </a:lnSpc>
            </a:pPr>
            <a:r>
              <a:rPr lang="en-US" dirty="0" smtClean="0"/>
              <a:t>Discuss these hopes and concerns with participants.</a:t>
            </a:r>
          </a:p>
          <a:p>
            <a:pPr eaLnBrk="1" hangingPunct="1">
              <a:lnSpc>
                <a:spcPct val="90000"/>
              </a:lnSpc>
            </a:pPr>
            <a:r>
              <a:rPr lang="en-US" dirty="0" smtClean="0"/>
              <a:t>Don't be ambitious - it's not about what you want to do to look cool. It's also about managing change and getting people comfortable with the medium.</a:t>
            </a:r>
          </a:p>
          <a:p>
            <a:pPr eaLnBrk="1" hangingPunct="1">
              <a:lnSpc>
                <a:spcPct val="90000"/>
              </a:lnSpc>
            </a:pPr>
            <a:r>
              <a:rPr lang="en-US" dirty="0" smtClean="0"/>
              <a:t>The technology is there, but don't go overboard!</a:t>
            </a:r>
          </a:p>
          <a:p>
            <a:pPr eaLnBrk="1" hangingPunct="1">
              <a:lnSpc>
                <a:spcPct val="90000"/>
              </a:lnSpc>
            </a:pPr>
            <a:r>
              <a:rPr lang="en-US" dirty="0" smtClean="0"/>
              <a:t>The voice of just one person gets boring after a while, so vary it by bringing in audio, video, etc.</a:t>
            </a:r>
          </a:p>
          <a:p>
            <a:pPr eaLnBrk="1" hangingPunct="1">
              <a:lnSpc>
                <a:spcPct val="90000"/>
              </a:lnSpc>
            </a:pPr>
            <a:r>
              <a:rPr lang="en-US" dirty="0" smtClean="0"/>
              <a:t>Don't get flustered if things go wrong - remember Murphy's law.</a:t>
            </a:r>
          </a:p>
          <a:p>
            <a:pPr eaLnBrk="1" hangingPunct="1">
              <a:lnSpc>
                <a:spcPct val="90000"/>
              </a:lnSpc>
            </a:pPr>
            <a:r>
              <a:rPr lang="en-US" dirty="0" smtClean="0"/>
              <a:t>Be flexible - something that works in one session, will not necessarily work in the next. The dynamics of people are extremely crucial to keep in mind.</a:t>
            </a:r>
          </a:p>
          <a:p>
            <a:pPr eaLnBrk="1" hangingPunct="1">
              <a:lnSpc>
                <a:spcPct val="90000"/>
              </a:lnSpc>
            </a:pPr>
            <a:r>
              <a:rPr lang="en-US" dirty="0" smtClean="0"/>
              <a:t>Online training takes time. To make something, simple, short without the benefit of physical presence and the interactivity that people expect, is always tough. So try getting as much of this work done up front and make sure you prepare well! </a:t>
            </a:r>
          </a:p>
          <a:p>
            <a:pPr eaLnBrk="1" hangingPunct="1">
              <a:lnSpc>
                <a:spcPct val="90000"/>
              </a:lnSpc>
            </a:pPr>
            <a:endParaRPr lang="en-US" dirty="0" smtClean="0"/>
          </a:p>
          <a:p>
            <a:pPr eaLnBrk="1" hangingPunct="1">
              <a:lnSpc>
                <a:spcPct val="90000"/>
              </a:lnSpc>
            </a:pPr>
            <a:r>
              <a:rPr lang="en-US" dirty="0" smtClean="0"/>
              <a:t>Encourage Participation - ASK QUESTIONS! "does that make sense," "are we all on board," "does anyone have any questions," "do you think that's a good idea?"</a:t>
            </a:r>
            <a:br>
              <a:rPr lang="en-US" dirty="0" smtClean="0"/>
            </a:br>
            <a:endParaRPr lang="en-US" dirty="0" smtClean="0"/>
          </a:p>
          <a:p>
            <a:pPr eaLnBrk="1" hangingPunct="1">
              <a:lnSpc>
                <a:spcPct val="90000"/>
              </a:lnSpc>
            </a:pPr>
            <a:endParaRPr lang="en-US" dirty="0" smtClean="0"/>
          </a:p>
          <a:p>
            <a:pPr eaLnBrk="1" hangingPunct="1">
              <a:lnSpc>
                <a:spcPct val="90000"/>
              </a:lnSpc>
            </a:pPr>
            <a:endParaRPr lang="en-US" dirty="0" smtClean="0"/>
          </a:p>
        </p:txBody>
      </p:sp>
    </p:spTree>
    <p:extLst>
      <p:ext uri="{BB962C8B-B14F-4D97-AF65-F5344CB8AC3E}">
        <p14:creationId xmlns:p14="http://schemas.microsoft.com/office/powerpoint/2010/main" val="24610648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386A8C5-92D2-4F9C-BC99-BFCECC60EE1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32990BA-D3E8-4B05-8C95-8B5820865E4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9C275B0-DA48-48C7-99C2-E3F2FE1E52F5}"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5B47DA8-29E2-42B6-A1F9-4D0EDB0DAD8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50638AB-3D9F-4D72-824D-D73AC1FB3F2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E9FBEE2-61E1-44DC-AF94-4543CB00A73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970E3DC5-D344-49EC-BDD5-3AE827B47ED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9516070-92A6-421E-8053-59F520C5005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BD3A4F7-6D36-46A0-B9DE-7B1CEC80233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DA0AE5E-A436-4EF1-8615-251E636DF16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4638" y="274638"/>
            <a:ext cx="2062162"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8150" y="274638"/>
            <a:ext cx="6034088"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156CBF1-8D00-4E64-87B9-894247C5529F}"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815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D6235C4-0825-47FF-A6F1-E97FC4FA390A}"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38150" y="274638"/>
            <a:ext cx="8229600" cy="11430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D8BB1C5-98C6-41A2-92B5-BCA2F1B2F852}"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3815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D39E150-0502-499D-9BB4-B5E79B594275}"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38150" y="274638"/>
            <a:ext cx="82296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525963"/>
          </a:xfrm>
        </p:spPr>
        <p:txBody>
          <a:bodyPr/>
          <a:lstStyle/>
          <a:p>
            <a:pPr lvl="0"/>
            <a:endParaRPr lang="en-US" noProof="0" smtClean="0"/>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2BAAF5B-61A8-4131-8990-EBD94D86EBEB}"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3815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5855A6F3-CD95-41C7-BD1F-A1BE13C8FCE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9EC5F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3815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819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1" smtClean="0">
                <a:solidFill>
                  <a:srgbClr val="000099"/>
                </a:solidFill>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1" dirty="0" smtClean="0">
                <a:solidFill>
                  <a:srgbClr val="000099"/>
                </a:solidFill>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1" smtClean="0">
                <a:solidFill>
                  <a:srgbClr val="000099"/>
                </a:solidFill>
                <a:latin typeface="+mn-lt"/>
              </a:defRPr>
            </a:lvl1pPr>
          </a:lstStyle>
          <a:p>
            <a:pPr>
              <a:defRPr/>
            </a:pPr>
            <a:fld id="{3BC3A69E-EF8E-48B7-BF78-1D92A83A8FE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ctr" rtl="0" eaLnBrk="0" fontAlgn="base" hangingPunct="0">
        <a:spcBef>
          <a:spcPct val="0"/>
        </a:spcBef>
        <a:spcAft>
          <a:spcPct val="0"/>
        </a:spcAft>
        <a:defRPr sz="4000" b="1">
          <a:solidFill>
            <a:srgbClr val="CC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000" b="1">
          <a:solidFill>
            <a:srgbClr val="CCCCFF"/>
          </a:solidFill>
          <a:effectLst>
            <a:outerShdw blurRad="38100" dist="38100" dir="2700000" algn="tl">
              <a:srgbClr val="000000"/>
            </a:outerShdw>
          </a:effectLst>
          <a:latin typeface="Calibri" pitchFamily="34" charset="0"/>
          <a:cs typeface="Arial" pitchFamily="34" charset="0"/>
        </a:defRPr>
      </a:lvl2pPr>
      <a:lvl3pPr algn="ctr" rtl="0" eaLnBrk="0" fontAlgn="base" hangingPunct="0">
        <a:spcBef>
          <a:spcPct val="0"/>
        </a:spcBef>
        <a:spcAft>
          <a:spcPct val="0"/>
        </a:spcAft>
        <a:defRPr sz="4000" b="1">
          <a:solidFill>
            <a:srgbClr val="CCCCFF"/>
          </a:solidFill>
          <a:effectLst>
            <a:outerShdw blurRad="38100" dist="38100" dir="2700000" algn="tl">
              <a:srgbClr val="000000"/>
            </a:outerShdw>
          </a:effectLst>
          <a:latin typeface="Calibri" pitchFamily="34" charset="0"/>
          <a:cs typeface="Arial" pitchFamily="34" charset="0"/>
        </a:defRPr>
      </a:lvl3pPr>
      <a:lvl4pPr algn="ctr" rtl="0" eaLnBrk="0" fontAlgn="base" hangingPunct="0">
        <a:spcBef>
          <a:spcPct val="0"/>
        </a:spcBef>
        <a:spcAft>
          <a:spcPct val="0"/>
        </a:spcAft>
        <a:defRPr sz="4000" b="1">
          <a:solidFill>
            <a:srgbClr val="CCCCFF"/>
          </a:solidFill>
          <a:effectLst>
            <a:outerShdw blurRad="38100" dist="38100" dir="2700000" algn="tl">
              <a:srgbClr val="000000"/>
            </a:outerShdw>
          </a:effectLst>
          <a:latin typeface="Calibri" pitchFamily="34" charset="0"/>
          <a:cs typeface="Arial" pitchFamily="34" charset="0"/>
        </a:defRPr>
      </a:lvl4pPr>
      <a:lvl5pPr algn="ctr" rtl="0" eaLnBrk="0" fontAlgn="base" hangingPunct="0">
        <a:spcBef>
          <a:spcPct val="0"/>
        </a:spcBef>
        <a:spcAft>
          <a:spcPct val="0"/>
        </a:spcAft>
        <a:defRPr sz="4000" b="1">
          <a:solidFill>
            <a:srgbClr val="CCCCFF"/>
          </a:solidFill>
          <a:effectLst>
            <a:outerShdw blurRad="38100" dist="38100" dir="2700000" algn="tl">
              <a:srgbClr val="000000"/>
            </a:outerShdw>
          </a:effectLst>
          <a:latin typeface="Calibri" pitchFamily="34" charset="0"/>
          <a:cs typeface="Arial" pitchFamily="34" charset="0"/>
        </a:defRPr>
      </a:lvl5pPr>
      <a:lvl6pPr marL="457200" algn="ctr" rtl="0" fontAlgn="base">
        <a:spcBef>
          <a:spcPct val="0"/>
        </a:spcBef>
        <a:spcAft>
          <a:spcPct val="0"/>
        </a:spcAft>
        <a:defRPr sz="4000" b="1">
          <a:solidFill>
            <a:srgbClr val="CCCCFF"/>
          </a:solidFill>
          <a:effectLst>
            <a:outerShdw blurRad="38100" dist="38100" dir="2700000" algn="tl">
              <a:srgbClr val="000000"/>
            </a:outerShdw>
          </a:effectLst>
          <a:latin typeface="Calibri" pitchFamily="34" charset="0"/>
          <a:cs typeface="Arial" pitchFamily="34" charset="0"/>
        </a:defRPr>
      </a:lvl6pPr>
      <a:lvl7pPr marL="914400" algn="ctr" rtl="0" fontAlgn="base">
        <a:spcBef>
          <a:spcPct val="0"/>
        </a:spcBef>
        <a:spcAft>
          <a:spcPct val="0"/>
        </a:spcAft>
        <a:defRPr sz="4000" b="1">
          <a:solidFill>
            <a:srgbClr val="CCCCFF"/>
          </a:solidFill>
          <a:effectLst>
            <a:outerShdw blurRad="38100" dist="38100" dir="2700000" algn="tl">
              <a:srgbClr val="000000"/>
            </a:outerShdw>
          </a:effectLst>
          <a:latin typeface="Calibri" pitchFamily="34" charset="0"/>
          <a:cs typeface="Arial" pitchFamily="34" charset="0"/>
        </a:defRPr>
      </a:lvl7pPr>
      <a:lvl8pPr marL="1371600" algn="ctr" rtl="0" fontAlgn="base">
        <a:spcBef>
          <a:spcPct val="0"/>
        </a:spcBef>
        <a:spcAft>
          <a:spcPct val="0"/>
        </a:spcAft>
        <a:defRPr sz="4000" b="1">
          <a:solidFill>
            <a:srgbClr val="CCCCFF"/>
          </a:solidFill>
          <a:effectLst>
            <a:outerShdw blurRad="38100" dist="38100" dir="2700000" algn="tl">
              <a:srgbClr val="000000"/>
            </a:outerShdw>
          </a:effectLst>
          <a:latin typeface="Calibri" pitchFamily="34" charset="0"/>
          <a:cs typeface="Arial" pitchFamily="34" charset="0"/>
        </a:defRPr>
      </a:lvl8pPr>
      <a:lvl9pPr marL="1828800" algn="ctr" rtl="0" fontAlgn="base">
        <a:spcBef>
          <a:spcPct val="0"/>
        </a:spcBef>
        <a:spcAft>
          <a:spcPct val="0"/>
        </a:spcAft>
        <a:defRPr sz="4000" b="1">
          <a:solidFill>
            <a:srgbClr val="CCCCFF"/>
          </a:solidFill>
          <a:effectLst>
            <a:outerShdw blurRad="38100" dist="38100" dir="2700000" algn="tl">
              <a:srgbClr val="000000"/>
            </a:outerShdw>
          </a:effectLst>
          <a:latin typeface="Calibri" pitchFamily="34" charset="0"/>
          <a:cs typeface="Arial" pitchFamily="34" charset="0"/>
        </a:defRPr>
      </a:lvl9pPr>
    </p:titleStyle>
    <p:bodyStyle>
      <a:lvl1pPr marL="342900" indent="-342900" algn="l" rtl="0" eaLnBrk="0" fontAlgn="base" hangingPunct="0">
        <a:spcBef>
          <a:spcPct val="20000"/>
        </a:spcBef>
        <a:spcAft>
          <a:spcPct val="0"/>
        </a:spcAft>
        <a:buChar char="•"/>
        <a:defRPr sz="3200" b="1">
          <a:solidFill>
            <a:srgbClr val="000099"/>
          </a:solidFill>
          <a:latin typeface="+mn-lt"/>
          <a:ea typeface="+mn-ea"/>
          <a:cs typeface="+mn-cs"/>
        </a:defRPr>
      </a:lvl1pPr>
      <a:lvl2pPr marL="742950" indent="-285750" algn="l" rtl="0" eaLnBrk="0" fontAlgn="base" hangingPunct="0">
        <a:spcBef>
          <a:spcPct val="20000"/>
        </a:spcBef>
        <a:spcAft>
          <a:spcPct val="0"/>
        </a:spcAft>
        <a:buChar char="–"/>
        <a:defRPr sz="3200" b="1">
          <a:solidFill>
            <a:srgbClr val="000099"/>
          </a:solidFill>
          <a:latin typeface="+mn-lt"/>
          <a:cs typeface="+mn-cs"/>
        </a:defRPr>
      </a:lvl2pPr>
      <a:lvl3pPr marL="1143000" indent="-228600" algn="l" rtl="0" eaLnBrk="0" fontAlgn="base" hangingPunct="0">
        <a:spcBef>
          <a:spcPct val="20000"/>
        </a:spcBef>
        <a:spcAft>
          <a:spcPct val="0"/>
        </a:spcAft>
        <a:buChar char="•"/>
        <a:defRPr sz="3200" b="1">
          <a:solidFill>
            <a:srgbClr val="000099"/>
          </a:solidFill>
          <a:latin typeface="+mn-lt"/>
          <a:cs typeface="+mn-cs"/>
        </a:defRPr>
      </a:lvl3pPr>
      <a:lvl4pPr marL="1600200" indent="-228600" algn="l" rtl="0" eaLnBrk="0" fontAlgn="base" hangingPunct="0">
        <a:spcBef>
          <a:spcPct val="20000"/>
        </a:spcBef>
        <a:spcAft>
          <a:spcPct val="0"/>
        </a:spcAft>
        <a:buChar char="–"/>
        <a:defRPr sz="3200" b="1">
          <a:solidFill>
            <a:srgbClr val="000099"/>
          </a:solidFill>
          <a:latin typeface="+mn-lt"/>
          <a:cs typeface="+mn-cs"/>
        </a:defRPr>
      </a:lvl4pPr>
      <a:lvl5pPr marL="2057400" indent="-228600" algn="l" rtl="0" eaLnBrk="0" fontAlgn="base" hangingPunct="0">
        <a:spcBef>
          <a:spcPct val="20000"/>
        </a:spcBef>
        <a:spcAft>
          <a:spcPct val="0"/>
        </a:spcAft>
        <a:buChar char="»"/>
        <a:defRPr sz="3200" b="1">
          <a:solidFill>
            <a:srgbClr val="000099"/>
          </a:solidFill>
          <a:latin typeface="+mn-lt"/>
          <a:cs typeface="+mn-cs"/>
        </a:defRPr>
      </a:lvl5pPr>
      <a:lvl6pPr marL="2514600" indent="-228600" algn="l" rtl="0" fontAlgn="base">
        <a:spcBef>
          <a:spcPct val="20000"/>
        </a:spcBef>
        <a:spcAft>
          <a:spcPct val="0"/>
        </a:spcAft>
        <a:buChar char="»"/>
        <a:defRPr sz="3200" b="1">
          <a:solidFill>
            <a:srgbClr val="000099"/>
          </a:solidFill>
          <a:latin typeface="+mn-lt"/>
          <a:cs typeface="+mn-cs"/>
        </a:defRPr>
      </a:lvl6pPr>
      <a:lvl7pPr marL="2971800" indent="-228600" algn="l" rtl="0" fontAlgn="base">
        <a:spcBef>
          <a:spcPct val="20000"/>
        </a:spcBef>
        <a:spcAft>
          <a:spcPct val="0"/>
        </a:spcAft>
        <a:buChar char="»"/>
        <a:defRPr sz="3200" b="1">
          <a:solidFill>
            <a:srgbClr val="000099"/>
          </a:solidFill>
          <a:latin typeface="+mn-lt"/>
          <a:cs typeface="+mn-cs"/>
        </a:defRPr>
      </a:lvl7pPr>
      <a:lvl8pPr marL="3429000" indent="-228600" algn="l" rtl="0" fontAlgn="base">
        <a:spcBef>
          <a:spcPct val="20000"/>
        </a:spcBef>
        <a:spcAft>
          <a:spcPct val="0"/>
        </a:spcAft>
        <a:buChar char="»"/>
        <a:defRPr sz="3200" b="1">
          <a:solidFill>
            <a:srgbClr val="000099"/>
          </a:solidFill>
          <a:latin typeface="+mn-lt"/>
          <a:cs typeface="+mn-cs"/>
        </a:defRPr>
      </a:lvl8pPr>
      <a:lvl9pPr marL="3886200" indent="-228600" algn="l" rtl="0" fontAlgn="base">
        <a:spcBef>
          <a:spcPct val="20000"/>
        </a:spcBef>
        <a:spcAft>
          <a:spcPct val="0"/>
        </a:spcAft>
        <a:buChar char="»"/>
        <a:defRPr sz="3200" b="1">
          <a:solidFill>
            <a:srgbClr val="000099"/>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images.google.co.in/imgres?imgurl=http://larrydowns.typepad.com/.a/6a00d8341c079f53ef00e555026f588834-320pi&amp;imgrefurl=http://larrydowns.typepad.com/english/2008/09/three-ways-to-communicate-the-decisions-you-make.html&amp;usg=__4hZU6-vqQgJP59dkPVtL6hMbDRU=&amp;h=320&amp;w=320&amp;sz=20&amp;hl=en&amp;start=38&amp;tbnid=mcP7Q5F6wjkwwM:&amp;tbnh=118&amp;tbnw=118&amp;prev=/images?q=communicate&amp;gbv=2&amp;ndsp=20&amp;hl=en&amp;sa=N&amp;start=20"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10.wmf"/></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11.wmf"/></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image" Target="../media/image12.png"/></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1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16.xml"/><Relationship Id="rId5" Type="http://schemas.openxmlformats.org/officeDocument/2006/relationships/image" Target="../media/image32.png"/><Relationship Id="rId4" Type="http://schemas.openxmlformats.org/officeDocument/2006/relationships/image" Target="../media/image31.jpeg"/></Relationships>
</file>

<file path=ppt/slides/_rels/slide4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34.wmf"/></Relationships>
</file>

<file path=ppt/slides/_rels/slide46.x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sz="half" idx="2"/>
          </p:nvPr>
        </p:nvPicPr>
        <p:blipFill>
          <a:blip r:embed="rId2"/>
          <a:srcRect/>
          <a:stretch>
            <a:fillRect/>
          </a:stretch>
        </p:blipFill>
        <p:spPr>
          <a:xfrm>
            <a:off x="0" y="0"/>
            <a:ext cx="9144000" cy="6858000"/>
          </a:xfrm>
          <a:noFill/>
        </p:spPr>
      </p:pic>
      <p:sp>
        <p:nvSpPr>
          <p:cNvPr id="9219" name="Rectangle 3"/>
          <p:cNvSpPr>
            <a:spLocks noGrp="1" noChangeArrowheads="1"/>
          </p:cNvSpPr>
          <p:nvPr>
            <p:ph type="body" sz="half" idx="1"/>
          </p:nvPr>
        </p:nvSpPr>
        <p:spPr>
          <a:xfrm>
            <a:off x="287338" y="782638"/>
            <a:ext cx="8323262" cy="5292725"/>
          </a:xfrm>
        </p:spPr>
        <p:txBody>
          <a:bodyPr/>
          <a:lstStyle/>
          <a:p>
            <a:pPr eaLnBrk="1" hangingPunct="1">
              <a:buFontTx/>
              <a:buNone/>
            </a:pPr>
            <a:r>
              <a:rPr lang="en-US" sz="2000" i="1" smtClean="0">
                <a:solidFill>
                  <a:srgbClr val="008000"/>
                </a:solidFill>
                <a:latin typeface="Arial" pitchFamily="34" charset="0"/>
              </a:rPr>
              <a:t>Life is Best </a:t>
            </a:r>
          </a:p>
          <a:p>
            <a:pPr eaLnBrk="1" hangingPunct="1">
              <a:buFontTx/>
              <a:buNone/>
            </a:pPr>
            <a:r>
              <a:rPr lang="en-US" sz="2000" i="1" smtClean="0">
                <a:solidFill>
                  <a:srgbClr val="008000"/>
                </a:solidFill>
                <a:latin typeface="Arial" pitchFamily="34" charset="0"/>
              </a:rPr>
              <a:t>		for those who want to Live it,</a:t>
            </a:r>
          </a:p>
          <a:p>
            <a:pPr eaLnBrk="1" hangingPunct="1">
              <a:buFontTx/>
              <a:buNone/>
            </a:pPr>
            <a:endParaRPr lang="en-US" sz="2000" i="1" smtClean="0">
              <a:solidFill>
                <a:srgbClr val="008000"/>
              </a:solidFill>
              <a:latin typeface="Arial" pitchFamily="34" charset="0"/>
            </a:endParaRPr>
          </a:p>
          <a:p>
            <a:pPr eaLnBrk="1" hangingPunct="1">
              <a:buFontTx/>
              <a:buNone/>
            </a:pPr>
            <a:r>
              <a:rPr lang="en-US" sz="2000" i="1" smtClean="0">
                <a:solidFill>
                  <a:srgbClr val="008000"/>
                </a:solidFill>
                <a:latin typeface="Arial" pitchFamily="34" charset="0"/>
              </a:rPr>
              <a:t>Life is Difficult </a:t>
            </a:r>
          </a:p>
          <a:p>
            <a:pPr eaLnBrk="1" hangingPunct="1">
              <a:buFontTx/>
              <a:buNone/>
            </a:pPr>
            <a:r>
              <a:rPr lang="en-US" sz="2000" i="1" smtClean="0">
                <a:solidFill>
                  <a:srgbClr val="008000"/>
                </a:solidFill>
                <a:latin typeface="Arial" pitchFamily="34" charset="0"/>
              </a:rPr>
              <a:t>		for those who want to Analyze it,</a:t>
            </a:r>
          </a:p>
          <a:p>
            <a:pPr eaLnBrk="1" hangingPunct="1">
              <a:buFontTx/>
              <a:buNone/>
            </a:pPr>
            <a:endParaRPr lang="en-US" sz="2000" i="1" smtClean="0">
              <a:solidFill>
                <a:srgbClr val="008000"/>
              </a:solidFill>
              <a:latin typeface="Arial" pitchFamily="34" charset="0"/>
            </a:endParaRPr>
          </a:p>
          <a:p>
            <a:pPr eaLnBrk="1" hangingPunct="1">
              <a:buFontTx/>
              <a:buNone/>
            </a:pPr>
            <a:r>
              <a:rPr lang="en-US" sz="2000" i="1" smtClean="0">
                <a:solidFill>
                  <a:srgbClr val="008000"/>
                </a:solidFill>
                <a:latin typeface="Arial" pitchFamily="34" charset="0"/>
              </a:rPr>
              <a:t>Life is Worst </a:t>
            </a:r>
          </a:p>
          <a:p>
            <a:pPr eaLnBrk="1" hangingPunct="1">
              <a:buFontTx/>
              <a:buNone/>
            </a:pPr>
            <a:r>
              <a:rPr lang="en-US" sz="2000" i="1" smtClean="0">
                <a:solidFill>
                  <a:srgbClr val="008000"/>
                </a:solidFill>
                <a:latin typeface="Arial" pitchFamily="34" charset="0"/>
              </a:rPr>
              <a:t>		for those who want to Criticize it.</a:t>
            </a:r>
          </a:p>
          <a:p>
            <a:pPr eaLnBrk="1" hangingPunct="1">
              <a:buFontTx/>
              <a:buNone/>
            </a:pPr>
            <a:r>
              <a:rPr lang="en-US" sz="2000" i="1" smtClean="0">
                <a:solidFill>
                  <a:srgbClr val="008000"/>
                </a:solidFill>
                <a:latin typeface="Arial" pitchFamily="34" charset="0"/>
              </a:rPr>
              <a:t>				Our Attitude Defines Life.</a:t>
            </a:r>
          </a:p>
          <a:p>
            <a:pPr eaLnBrk="1" hangingPunct="1">
              <a:buFontTx/>
              <a:buNone/>
            </a:pPr>
            <a:endParaRPr lang="en-US" sz="2000" i="1" smtClean="0">
              <a:solidFill>
                <a:srgbClr val="008000"/>
              </a:solidFill>
              <a:latin typeface="Arial" pitchFamily="34" charset="0"/>
            </a:endParaRPr>
          </a:p>
          <a:p>
            <a:pPr eaLnBrk="1" hangingPunct="1">
              <a:buFontTx/>
              <a:buNone/>
            </a:pPr>
            <a:r>
              <a:rPr lang="en-US" sz="2000" i="1" smtClean="0">
                <a:solidFill>
                  <a:srgbClr val="008000"/>
                </a:solidFill>
                <a:latin typeface="Arial" pitchFamily="34" charset="0"/>
              </a:rPr>
              <a:t>Laugh so Hard, </a:t>
            </a:r>
          </a:p>
          <a:p>
            <a:pPr eaLnBrk="1" hangingPunct="1">
              <a:buFontTx/>
              <a:buNone/>
            </a:pPr>
            <a:r>
              <a:rPr lang="en-US" sz="2000" i="1" smtClean="0">
                <a:solidFill>
                  <a:srgbClr val="008000"/>
                </a:solidFill>
                <a:latin typeface="Arial" pitchFamily="34" charset="0"/>
              </a:rPr>
              <a:t>		that even Sorrow Smiles at You,</a:t>
            </a:r>
          </a:p>
          <a:p>
            <a:pPr eaLnBrk="1" hangingPunct="1">
              <a:buFontTx/>
              <a:buNone/>
            </a:pPr>
            <a:endParaRPr lang="en-US" sz="2000" i="1" smtClean="0">
              <a:solidFill>
                <a:srgbClr val="008000"/>
              </a:solidFill>
              <a:latin typeface="Arial" pitchFamily="34" charset="0"/>
            </a:endParaRPr>
          </a:p>
          <a:p>
            <a:pPr eaLnBrk="1" hangingPunct="1">
              <a:buFontTx/>
              <a:buNone/>
            </a:pPr>
            <a:r>
              <a:rPr lang="en-US" sz="2000" i="1" smtClean="0">
                <a:solidFill>
                  <a:srgbClr val="008000"/>
                </a:solidFill>
                <a:latin typeface="Arial" pitchFamily="34" charset="0"/>
              </a:rPr>
              <a:t>Live Life so Well, </a:t>
            </a:r>
          </a:p>
          <a:p>
            <a:pPr eaLnBrk="1" hangingPunct="1">
              <a:buFontTx/>
              <a:buNone/>
            </a:pPr>
            <a:r>
              <a:rPr lang="en-US" sz="2000" i="1" smtClean="0">
                <a:solidFill>
                  <a:srgbClr val="008000"/>
                </a:solidFill>
                <a:latin typeface="Arial" pitchFamily="34" charset="0"/>
              </a:rPr>
              <a:t>		that even Death Loves to see you Alive… enjoy Your Life…!</a:t>
            </a:r>
          </a:p>
          <a:p>
            <a:pPr eaLnBrk="1" hangingPunct="1">
              <a:buFontTx/>
              <a:buNone/>
            </a:pPr>
            <a:endParaRPr lang="en-US" sz="2000" i="1" smtClean="0">
              <a:solidFill>
                <a:srgbClr val="008000"/>
              </a:solidFill>
              <a:latin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4" name="Text Box 6"/>
          <p:cNvSpPr txBox="1">
            <a:spLocks noChangeArrowheads="1"/>
          </p:cNvSpPr>
          <p:nvPr/>
        </p:nvSpPr>
        <p:spPr bwMode="auto">
          <a:xfrm>
            <a:off x="3735388" y="4672013"/>
            <a:ext cx="1635125" cy="369887"/>
          </a:xfrm>
          <a:prstGeom prst="rect">
            <a:avLst/>
          </a:prstGeom>
          <a:noFill/>
          <a:ln w="9525">
            <a:noFill/>
            <a:miter lim="800000"/>
            <a:headEnd/>
            <a:tailEnd/>
          </a:ln>
        </p:spPr>
        <p:txBody>
          <a:bodyPr wrap="none">
            <a:spAutoFit/>
          </a:bodyPr>
          <a:lstStyle/>
          <a:p>
            <a:r>
              <a:rPr lang="en-US" b="1">
                <a:solidFill>
                  <a:srgbClr val="000099"/>
                </a:solidFill>
              </a:rPr>
              <a:t>Presented by</a:t>
            </a:r>
          </a:p>
        </p:txBody>
      </p:sp>
      <p:pic>
        <p:nvPicPr>
          <p:cNvPr id="36866" name="Picture 2" descr="http://www.iesve.com/website/var/tmp/thumb_1174__auto_d6b5599af8d2bf25ecfcd8f733adc041.jpeg"/>
          <p:cNvPicPr>
            <a:picLocks noChangeAspect="1" noChangeArrowheads="1"/>
          </p:cNvPicPr>
          <p:nvPr/>
        </p:nvPicPr>
        <p:blipFill>
          <a:blip r:embed="rId2"/>
          <a:srcRect/>
          <a:stretch>
            <a:fillRect/>
          </a:stretch>
        </p:blipFill>
        <p:spPr bwMode="auto">
          <a:xfrm>
            <a:off x="1924833" y="350813"/>
            <a:ext cx="5459782" cy="408783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7" name="Rectangle 6"/>
          <p:cNvSpPr/>
          <p:nvPr/>
        </p:nvSpPr>
        <p:spPr>
          <a:xfrm>
            <a:off x="3303164" y="653534"/>
            <a:ext cx="1383136" cy="1384995"/>
          </a:xfrm>
          <a:prstGeom prst="rect">
            <a:avLst/>
          </a:prstGeom>
        </p:spPr>
        <p:txBody>
          <a:bodyPr wrap="none">
            <a:spAutoFit/>
          </a:bodyPr>
          <a:lstStyle/>
          <a:p>
            <a:pPr algn="ctr"/>
            <a:r>
              <a:rPr lang="en-US" sz="2800" b="1" dirty="0" smtClean="0">
                <a:solidFill>
                  <a:srgbClr val="C00000"/>
                </a:solidFill>
                <a:effectLst>
                  <a:outerShdw blurRad="38100" dist="38100" dir="2700000" algn="tl">
                    <a:srgbClr val="000000">
                      <a:alpha val="43137"/>
                    </a:srgbClr>
                  </a:outerShdw>
                </a:effectLst>
              </a:rPr>
              <a:t>Train </a:t>
            </a:r>
          </a:p>
          <a:p>
            <a:pPr algn="ctr"/>
            <a:r>
              <a:rPr lang="en-US" sz="2800" b="1" dirty="0" smtClean="0">
                <a:solidFill>
                  <a:srgbClr val="C00000"/>
                </a:solidFill>
                <a:effectLst>
                  <a:outerShdw blurRad="38100" dist="38100" dir="2700000" algn="tl">
                    <a:srgbClr val="000000">
                      <a:alpha val="43137"/>
                    </a:srgbClr>
                  </a:outerShdw>
                </a:effectLst>
              </a:rPr>
              <a:t>the </a:t>
            </a:r>
          </a:p>
          <a:p>
            <a:pPr algn="ctr"/>
            <a:r>
              <a:rPr lang="en-US" sz="2800" b="1" dirty="0" smtClean="0">
                <a:solidFill>
                  <a:srgbClr val="C00000"/>
                </a:solidFill>
                <a:effectLst>
                  <a:outerShdw blurRad="38100" dist="38100" dir="2700000" algn="tl">
                    <a:srgbClr val="000000">
                      <a:alpha val="43137"/>
                    </a:srgbClr>
                  </a:outerShdw>
                </a:effectLst>
              </a:rPr>
              <a:t>Trainer</a:t>
            </a:r>
            <a:endParaRPr lang="en-US" sz="2800" b="1" dirty="0">
              <a:solidFill>
                <a:srgbClr val="C00000"/>
              </a:solidFill>
              <a:effectLst>
                <a:outerShdw blurRad="38100" dist="38100" dir="2700000" algn="tl">
                  <a:srgbClr val="000000">
                    <a:alpha val="43137"/>
                  </a:srgbClr>
                </a:outerShdw>
              </a:effectLst>
            </a:endParaRPr>
          </a:p>
        </p:txBody>
      </p:sp>
      <p:sp>
        <p:nvSpPr>
          <p:cNvPr id="8" name="TextBox 7"/>
          <p:cNvSpPr txBox="1"/>
          <p:nvPr/>
        </p:nvSpPr>
        <p:spPr>
          <a:xfrm>
            <a:off x="3587957" y="5275263"/>
            <a:ext cx="2133533" cy="461665"/>
          </a:xfrm>
          <a:prstGeom prst="rect">
            <a:avLst/>
          </a:prstGeom>
          <a:noFill/>
        </p:spPr>
        <p:txBody>
          <a:bodyPr wrap="none" rtlCol="0">
            <a:spAutoFit/>
          </a:bodyPr>
          <a:lstStyle/>
          <a:p>
            <a:r>
              <a:rPr lang="en-US" sz="2400" b="1" spc="300" smtClean="0">
                <a:effectLst>
                  <a:outerShdw blurRad="38100" dist="38100" dir="2700000" algn="tl">
                    <a:srgbClr val="000000">
                      <a:alpha val="43137"/>
                    </a:srgbClr>
                  </a:outerShdw>
                </a:effectLst>
              </a:rPr>
              <a:t>Your Name</a:t>
            </a:r>
            <a:endParaRPr lang="en-US" sz="2400" b="1" spc="3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8"/>
          <p:cNvPicPr>
            <a:picLocks noGrp="1" noChangeAspect="1" noChangeArrowheads="1"/>
          </p:cNvPicPr>
          <p:nvPr>
            <p:ph idx="1"/>
          </p:nvPr>
        </p:nvPicPr>
        <p:blipFill>
          <a:blip r:embed="rId2"/>
          <a:srcRect r="1234"/>
          <a:stretch>
            <a:fillRect/>
          </a:stretch>
        </p:blipFill>
        <p:spPr>
          <a:xfrm>
            <a:off x="495300" y="1023143"/>
            <a:ext cx="8115300" cy="4811713"/>
          </a:xfrm>
          <a:noFill/>
          <a:ln w="76200" cmpd="tri">
            <a:solidFill>
              <a:srgbClr val="663300"/>
            </a:solidFill>
          </a:ln>
        </p:spPr>
      </p:pic>
      <p:sp>
        <p:nvSpPr>
          <p:cNvPr id="11267" name="Rectangle 7"/>
          <p:cNvSpPr>
            <a:spLocks noChangeArrowheads="1"/>
          </p:cNvSpPr>
          <p:nvPr/>
        </p:nvSpPr>
        <p:spPr bwMode="auto">
          <a:xfrm>
            <a:off x="2266950" y="1549400"/>
            <a:ext cx="4572000" cy="3444875"/>
          </a:xfrm>
          <a:prstGeom prst="rect">
            <a:avLst/>
          </a:prstGeom>
          <a:noFill/>
          <a:ln w="9525">
            <a:noFill/>
            <a:miter lim="800000"/>
            <a:headEnd/>
            <a:tailEnd/>
          </a:ln>
        </p:spPr>
        <p:txBody>
          <a:bodyPr>
            <a:spAutoFit/>
          </a:bodyPr>
          <a:lstStyle/>
          <a:p>
            <a:pPr algn="ctr"/>
            <a:r>
              <a:rPr lang="en-US" sz="2000" b="1" dirty="0">
                <a:solidFill>
                  <a:srgbClr val="663300"/>
                </a:solidFill>
                <a:latin typeface="Calibri" pitchFamily="34" charset="0"/>
              </a:rPr>
              <a:t>“OH GOD, GRANT ME, </a:t>
            </a:r>
          </a:p>
          <a:p>
            <a:pPr algn="ctr"/>
            <a:endParaRPr lang="en-US" sz="2000" b="1" dirty="0">
              <a:solidFill>
                <a:srgbClr val="663300"/>
              </a:solidFill>
              <a:latin typeface="Calibri" pitchFamily="34" charset="0"/>
            </a:endParaRPr>
          </a:p>
          <a:p>
            <a:pPr algn="ctr"/>
            <a:r>
              <a:rPr lang="en-US" sz="2000" b="1" dirty="0">
                <a:solidFill>
                  <a:srgbClr val="663300"/>
                </a:solidFill>
                <a:latin typeface="Calibri" pitchFamily="34" charset="0"/>
              </a:rPr>
              <a:t>THE SERENITY TO ACCEPT </a:t>
            </a:r>
          </a:p>
          <a:p>
            <a:pPr algn="ctr"/>
            <a:r>
              <a:rPr lang="en-US" sz="2000" b="1" dirty="0">
                <a:solidFill>
                  <a:srgbClr val="663300"/>
                </a:solidFill>
                <a:latin typeface="Calibri" pitchFamily="34" charset="0"/>
              </a:rPr>
              <a:t>THE THINGS  THAT I CANNOT CHANGE,</a:t>
            </a:r>
            <a:br>
              <a:rPr lang="en-US" sz="2000" b="1" dirty="0">
                <a:solidFill>
                  <a:srgbClr val="663300"/>
                </a:solidFill>
                <a:latin typeface="Calibri" pitchFamily="34" charset="0"/>
              </a:rPr>
            </a:br>
            <a:r>
              <a:rPr lang="en-US" sz="2000" b="1" dirty="0">
                <a:solidFill>
                  <a:srgbClr val="663300"/>
                </a:solidFill>
                <a:latin typeface="Calibri" pitchFamily="34" charset="0"/>
              </a:rPr>
              <a:t/>
            </a:r>
            <a:br>
              <a:rPr lang="en-US" sz="2000" b="1" dirty="0">
                <a:solidFill>
                  <a:srgbClr val="663300"/>
                </a:solidFill>
                <a:latin typeface="Calibri" pitchFamily="34" charset="0"/>
              </a:rPr>
            </a:br>
            <a:r>
              <a:rPr lang="en-US" sz="2000" b="1" dirty="0">
                <a:solidFill>
                  <a:srgbClr val="663300"/>
                </a:solidFill>
                <a:latin typeface="Calibri" pitchFamily="34" charset="0"/>
              </a:rPr>
              <a:t>THE COURAGE TO CHANGE </a:t>
            </a:r>
          </a:p>
          <a:p>
            <a:pPr algn="ctr"/>
            <a:r>
              <a:rPr lang="en-US" sz="2000" b="1" dirty="0">
                <a:solidFill>
                  <a:srgbClr val="663300"/>
                </a:solidFill>
                <a:latin typeface="Calibri" pitchFamily="34" charset="0"/>
              </a:rPr>
              <a:t>THE THINGS THAT I CAN</a:t>
            </a:r>
            <a:br>
              <a:rPr lang="en-US" sz="2000" b="1" dirty="0">
                <a:solidFill>
                  <a:srgbClr val="663300"/>
                </a:solidFill>
                <a:latin typeface="Calibri" pitchFamily="34" charset="0"/>
              </a:rPr>
            </a:br>
            <a:r>
              <a:rPr lang="en-US" sz="2000" b="1" dirty="0">
                <a:solidFill>
                  <a:srgbClr val="663300"/>
                </a:solidFill>
                <a:latin typeface="Calibri" pitchFamily="34" charset="0"/>
              </a:rPr>
              <a:t/>
            </a:r>
            <a:br>
              <a:rPr lang="en-US" sz="2000" b="1" dirty="0">
                <a:solidFill>
                  <a:srgbClr val="663300"/>
                </a:solidFill>
                <a:latin typeface="Calibri" pitchFamily="34" charset="0"/>
              </a:rPr>
            </a:br>
            <a:r>
              <a:rPr lang="en-US" sz="2000" b="1" dirty="0">
                <a:solidFill>
                  <a:srgbClr val="663300"/>
                </a:solidFill>
                <a:latin typeface="Calibri" pitchFamily="34" charset="0"/>
              </a:rPr>
              <a:t>AND </a:t>
            </a:r>
          </a:p>
          <a:p>
            <a:pPr algn="ctr"/>
            <a:r>
              <a:rPr lang="en-US" sz="2000" b="1" dirty="0">
                <a:solidFill>
                  <a:srgbClr val="663300"/>
                </a:solidFill>
                <a:latin typeface="Calibri" pitchFamily="34" charset="0"/>
              </a:rPr>
              <a:t>THE WISDOM TO UNDERSTAND </a:t>
            </a:r>
          </a:p>
          <a:p>
            <a:pPr algn="ctr"/>
            <a:r>
              <a:rPr lang="en-US" sz="2000" b="1" dirty="0">
                <a:solidFill>
                  <a:srgbClr val="663300"/>
                </a:solidFill>
                <a:latin typeface="Calibri" pitchFamily="34" charset="0"/>
              </a:rPr>
              <a:t>THE DIFFERENCE BETWEEN THE TWO.”</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defRPr/>
            </a:pPr>
            <a:r>
              <a:rPr lang="en-US" smtClean="0"/>
              <a:t>Share the lessons we have Learned</a:t>
            </a:r>
          </a:p>
        </p:txBody>
      </p:sp>
      <p:sp>
        <p:nvSpPr>
          <p:cNvPr id="4" name="Content Placeholder 3"/>
          <p:cNvSpPr>
            <a:spLocks noGrp="1"/>
          </p:cNvSpPr>
          <p:nvPr>
            <p:ph idx="1"/>
          </p:nvPr>
        </p:nvSpPr>
        <p:spPr/>
        <p:txBody>
          <a:bodyPr/>
          <a:lstStyle/>
          <a:p>
            <a:r>
              <a:rPr lang="en-US" dirty="0" smtClean="0"/>
              <a:t>Why we Tell Stories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defRPr/>
            </a:pPr>
            <a:r>
              <a:rPr lang="en-US" smtClean="0"/>
              <a:t>Objectives</a:t>
            </a:r>
          </a:p>
        </p:txBody>
      </p:sp>
      <p:sp>
        <p:nvSpPr>
          <p:cNvPr id="12291" name="Rectangle 3"/>
          <p:cNvSpPr>
            <a:spLocks noGrp="1" noChangeArrowheads="1"/>
          </p:cNvSpPr>
          <p:nvPr>
            <p:ph type="body" idx="1"/>
          </p:nvPr>
        </p:nvSpPr>
        <p:spPr/>
        <p:txBody>
          <a:bodyPr/>
          <a:lstStyle/>
          <a:p>
            <a:pPr eaLnBrk="1" hangingPunct="1"/>
            <a:r>
              <a:rPr lang="en-US" dirty="0" smtClean="0"/>
              <a:t>To understand and develop the necessary traits and skills to be a Effective Trainer</a:t>
            </a:r>
          </a:p>
          <a:p>
            <a:pPr eaLnBrk="1" hangingPunct="1"/>
            <a:r>
              <a:rPr lang="en-US" dirty="0" smtClean="0"/>
              <a:t>To develop classroom and online training skills</a:t>
            </a:r>
          </a:p>
          <a:p>
            <a:pPr eaLnBrk="1" hangingPunct="1"/>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WordArt 2"/>
          <p:cNvSpPr>
            <a:spLocks noChangeArrowheads="1" noChangeShapeType="1" noTextEdit="1"/>
          </p:cNvSpPr>
          <p:nvPr/>
        </p:nvSpPr>
        <p:spPr bwMode="auto">
          <a:xfrm>
            <a:off x="1927225" y="1916113"/>
            <a:ext cx="5289550" cy="3024187"/>
          </a:xfrm>
          <a:prstGeom prst="rect">
            <a:avLst/>
          </a:prstGeom>
        </p:spPr>
        <p:txBody>
          <a:bodyPr wrap="none" fromWordArt="1">
            <a:prstTxWarp prst="textPlain">
              <a:avLst>
                <a:gd name="adj" fmla="val 50000"/>
              </a:avLst>
            </a:prstTxWarp>
          </a:bodyPr>
          <a:lstStyle/>
          <a:p>
            <a:pPr algn="ctr"/>
            <a:r>
              <a:rPr lang="en-US" sz="3600" kern="10" dirty="0">
                <a:ln w="9525">
                  <a:noFill/>
                  <a:round/>
                  <a:headEnd/>
                  <a:tailEnd/>
                </a:ln>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Impact"/>
              </a:rPr>
              <a:t>3 E's</a:t>
            </a:r>
          </a:p>
        </p:txBody>
      </p:sp>
      <p:sp>
        <p:nvSpPr>
          <p:cNvPr id="23555" name="Rectangle 3"/>
          <p:cNvSpPr>
            <a:spLocks noGrp="1" noChangeArrowheads="1"/>
          </p:cNvSpPr>
          <p:nvPr>
            <p:ph type="title"/>
          </p:nvPr>
        </p:nvSpPr>
        <p:spPr/>
        <p:txBody>
          <a:bodyPr/>
          <a:lstStyle/>
          <a:p>
            <a:pPr eaLnBrk="1" hangingPunct="1">
              <a:defRPr/>
            </a:pPr>
            <a:r>
              <a:rPr lang="en-US" smtClean="0"/>
              <a:t>Life Blood of the Trainer</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14338" name="Group 8"/>
          <p:cNvGrpSpPr>
            <a:grpSpLocks/>
          </p:cNvGrpSpPr>
          <p:nvPr/>
        </p:nvGrpSpPr>
        <p:grpSpPr bwMode="auto">
          <a:xfrm>
            <a:off x="1878013" y="935038"/>
            <a:ext cx="5386387" cy="4987925"/>
            <a:chOff x="1174" y="484"/>
            <a:chExt cx="3393" cy="3142"/>
          </a:xfrm>
        </p:grpSpPr>
        <p:sp>
          <p:nvSpPr>
            <p:cNvPr id="14340" name="AutoShape 2"/>
            <p:cNvSpPr>
              <a:spLocks noChangeArrowheads="1"/>
            </p:cNvSpPr>
            <p:nvPr/>
          </p:nvSpPr>
          <p:spPr bwMode="auto">
            <a:xfrm flipV="1">
              <a:off x="1174" y="1064"/>
              <a:ext cx="3393" cy="2114"/>
            </a:xfrm>
            <a:prstGeom prst="triangle">
              <a:avLst>
                <a:gd name="adj" fmla="val 50000"/>
              </a:avLst>
            </a:prstGeom>
            <a:noFill/>
            <a:ln w="50800">
              <a:solidFill>
                <a:schemeClr val="tx1"/>
              </a:solidFill>
              <a:miter lim="800000"/>
              <a:headEnd/>
              <a:tailEnd/>
            </a:ln>
          </p:spPr>
          <p:txBody>
            <a:bodyPr wrap="none" anchor="ctr"/>
            <a:lstStyle/>
            <a:p>
              <a:endParaRPr lang="en-US"/>
            </a:p>
          </p:txBody>
        </p:sp>
        <p:sp>
          <p:nvSpPr>
            <p:cNvPr id="14341" name="WordArt 3"/>
            <p:cNvSpPr>
              <a:spLocks noChangeArrowheads="1" noChangeShapeType="1" noTextEdit="1"/>
            </p:cNvSpPr>
            <p:nvPr/>
          </p:nvSpPr>
          <p:spPr bwMode="auto">
            <a:xfrm rot="3088235">
              <a:off x="383" y="2006"/>
              <a:ext cx="2568" cy="672"/>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FFFF"/>
                  </a:solidFill>
                  <a:latin typeface="Arial Black"/>
                </a:rPr>
                <a:t>KNOWLEDGE</a:t>
              </a:r>
            </a:p>
          </p:txBody>
        </p:sp>
        <p:sp>
          <p:nvSpPr>
            <p:cNvPr id="14342" name="WordArt 4"/>
            <p:cNvSpPr>
              <a:spLocks noChangeArrowheads="1" noChangeShapeType="1" noTextEdit="1"/>
            </p:cNvSpPr>
            <p:nvPr/>
          </p:nvSpPr>
          <p:spPr bwMode="auto">
            <a:xfrm rot="-3002278">
              <a:off x="2958" y="2071"/>
              <a:ext cx="2082" cy="528"/>
            </a:xfrm>
            <a:prstGeom prst="rect">
              <a:avLst/>
            </a:prstGeom>
          </p:spPr>
          <p:txBody>
            <a:bodyPr wrap="none" fromWordArt="1">
              <a:prstTxWarp prst="textPlain">
                <a:avLst>
                  <a:gd name="adj" fmla="val 50000"/>
                </a:avLst>
              </a:prstTxWarp>
            </a:bodyPr>
            <a:lstStyle/>
            <a:p>
              <a:pPr algn="ctr"/>
              <a:r>
                <a:rPr lang="en-US" sz="3600" kern="10" dirty="0">
                  <a:ln w="9525">
                    <a:solidFill>
                      <a:srgbClr val="000000"/>
                    </a:solidFill>
                    <a:round/>
                    <a:headEnd/>
                    <a:tailEnd/>
                  </a:ln>
                  <a:solidFill>
                    <a:srgbClr val="FFFFFF"/>
                  </a:solidFill>
                  <a:latin typeface="Arial Black"/>
                </a:rPr>
                <a:t>SKILLS</a:t>
              </a:r>
            </a:p>
          </p:txBody>
        </p:sp>
        <p:sp>
          <p:nvSpPr>
            <p:cNvPr id="14343" name="WordArt 5"/>
            <p:cNvSpPr>
              <a:spLocks noChangeArrowheads="1" noChangeShapeType="1" noTextEdit="1"/>
            </p:cNvSpPr>
            <p:nvPr/>
          </p:nvSpPr>
          <p:spPr bwMode="auto">
            <a:xfrm>
              <a:off x="1830" y="484"/>
              <a:ext cx="2082" cy="528"/>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FFFF"/>
                  </a:solidFill>
                  <a:latin typeface="Arial Black"/>
                </a:rPr>
                <a:t>ATTITUDE</a:t>
              </a:r>
            </a:p>
          </p:txBody>
        </p:sp>
      </p:grpSp>
      <p:sp>
        <p:nvSpPr>
          <p:cNvPr id="14339" name="WordArt 11"/>
          <p:cNvSpPr>
            <a:spLocks noChangeArrowheads="1" noChangeShapeType="1" noTextEdit="1"/>
          </p:cNvSpPr>
          <p:nvPr/>
        </p:nvSpPr>
        <p:spPr bwMode="auto">
          <a:xfrm>
            <a:off x="3429000" y="2552700"/>
            <a:ext cx="2286000" cy="876300"/>
          </a:xfrm>
          <a:prstGeom prst="rect">
            <a:avLst/>
          </a:prstGeom>
        </p:spPr>
        <p:txBody>
          <a:bodyPr wrap="none" fromWordArt="1">
            <a:prstTxWarp prst="textPlain">
              <a:avLst>
                <a:gd name="adj" fmla="val 50000"/>
              </a:avLst>
            </a:prstTxWarp>
          </a:bodyPr>
          <a:lstStyle/>
          <a:p>
            <a:pPr algn="ctr"/>
            <a:r>
              <a:rPr lang="en-US" sz="3600" kern="10" dirty="0">
                <a:ln w="19050">
                  <a:solidFill>
                    <a:srgbClr val="0000FF"/>
                  </a:solidFill>
                  <a:round/>
                  <a:headEnd/>
                  <a:tailEnd/>
                </a:ln>
                <a:solidFill>
                  <a:srgbClr val="FF0000"/>
                </a:solidFill>
                <a:effectLst>
                  <a:outerShdw dist="35921" dir="2700000" algn="ctr" rotWithShape="0">
                    <a:srgbClr val="990000"/>
                  </a:outerShdw>
                </a:effectLst>
                <a:latin typeface="Impact"/>
              </a:rPr>
              <a:t>LEARN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defRPr/>
            </a:pPr>
            <a:r>
              <a:rPr lang="en-US" smtClean="0"/>
              <a:t>The Challenge</a:t>
            </a:r>
          </a:p>
        </p:txBody>
      </p:sp>
      <p:sp>
        <p:nvSpPr>
          <p:cNvPr id="15363" name="Rectangle 3"/>
          <p:cNvSpPr>
            <a:spLocks noGrp="1" noChangeArrowheads="1"/>
          </p:cNvSpPr>
          <p:nvPr>
            <p:ph type="body" idx="1"/>
          </p:nvPr>
        </p:nvSpPr>
        <p:spPr/>
        <p:txBody>
          <a:bodyPr/>
          <a:lstStyle/>
          <a:p>
            <a:pPr eaLnBrk="1" hangingPunct="1"/>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5"/>
          <p:cNvSpPr>
            <a:spLocks noGrp="1" noChangeArrowheads="1"/>
          </p:cNvSpPr>
          <p:nvPr>
            <p:ph type="title"/>
          </p:nvPr>
        </p:nvSpPr>
        <p:spPr/>
        <p:txBody>
          <a:bodyPr/>
          <a:lstStyle/>
          <a:p>
            <a:pPr eaLnBrk="1" hangingPunct="1">
              <a:defRPr/>
            </a:pPr>
            <a:r>
              <a:rPr lang="en-US" dirty="0" smtClean="0"/>
              <a:t>Let explore the Good and Bad Trainer</a:t>
            </a:r>
          </a:p>
        </p:txBody>
      </p:sp>
      <p:pic>
        <p:nvPicPr>
          <p:cNvPr id="16387" name="Picture 4"/>
          <p:cNvPicPr>
            <a:picLocks noGrp="1" noChangeAspect="1" noChangeArrowheads="1"/>
          </p:cNvPicPr>
          <p:nvPr>
            <p:ph idx="1"/>
          </p:nvPr>
        </p:nvPicPr>
        <p:blipFill>
          <a:blip r:embed="rId3"/>
          <a:srcRect/>
          <a:stretch>
            <a:fillRect/>
          </a:stretch>
        </p:blipFill>
        <p:spPr>
          <a:xfrm>
            <a:off x="2628900" y="1493838"/>
            <a:ext cx="3848100" cy="4494212"/>
          </a:xfr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4"/>
          <p:cNvSpPr>
            <a:spLocks noGrp="1" noChangeArrowheads="1"/>
          </p:cNvSpPr>
          <p:nvPr>
            <p:ph type="title"/>
          </p:nvPr>
        </p:nvSpPr>
        <p:spPr>
          <a:xfrm>
            <a:off x="0" y="274638"/>
            <a:ext cx="9144000" cy="1143000"/>
          </a:xfrm>
        </p:spPr>
        <p:txBody>
          <a:bodyPr/>
          <a:lstStyle/>
          <a:p>
            <a:pPr eaLnBrk="1" hangingPunct="1">
              <a:defRPr/>
            </a:pPr>
            <a:r>
              <a:rPr lang="en-US" sz="3600" smtClean="0"/>
              <a:t>Steps in Developing &amp; Conducting Training</a:t>
            </a:r>
          </a:p>
        </p:txBody>
      </p:sp>
      <p:sp>
        <p:nvSpPr>
          <p:cNvPr id="47109" name="Rectangle 5"/>
          <p:cNvSpPr>
            <a:spLocks noGrp="1" noChangeArrowheads="1"/>
          </p:cNvSpPr>
          <p:nvPr>
            <p:ph type="body" idx="1"/>
          </p:nvPr>
        </p:nvSpPr>
        <p:spPr/>
        <p:txBody>
          <a:bodyPr/>
          <a:lstStyle/>
          <a:p>
            <a:pPr marL="609600" indent="-609600" eaLnBrk="1" hangingPunct="1">
              <a:buFontTx/>
              <a:buAutoNum type="arabicPeriod"/>
            </a:pPr>
            <a:r>
              <a:rPr lang="en-US" smtClean="0"/>
              <a:t>Analyzing the requirement</a:t>
            </a:r>
          </a:p>
          <a:p>
            <a:pPr marL="609600" indent="-609600" eaLnBrk="1" hangingPunct="1">
              <a:buFontTx/>
              <a:buAutoNum type="arabicPeriod"/>
            </a:pPr>
            <a:r>
              <a:rPr lang="en-US" smtClean="0"/>
              <a:t>Developing the objectives</a:t>
            </a:r>
          </a:p>
          <a:p>
            <a:pPr marL="609600" indent="-609600" eaLnBrk="1" hangingPunct="1">
              <a:buFontTx/>
              <a:buAutoNum type="arabicPeriod"/>
            </a:pPr>
            <a:r>
              <a:rPr lang="en-US" smtClean="0"/>
              <a:t>Outlining the content</a:t>
            </a:r>
          </a:p>
          <a:p>
            <a:pPr marL="609600" indent="-609600" eaLnBrk="1" hangingPunct="1">
              <a:buFontTx/>
              <a:buAutoNum type="arabicPeriod"/>
            </a:pPr>
            <a:r>
              <a:rPr lang="en-US" smtClean="0"/>
              <a:t>Developing a plan</a:t>
            </a:r>
          </a:p>
          <a:p>
            <a:pPr marL="609600" indent="-609600" eaLnBrk="1" hangingPunct="1">
              <a:buFontTx/>
              <a:buAutoNum type="arabicPeriod"/>
            </a:pPr>
            <a:r>
              <a:rPr lang="en-US" smtClean="0"/>
              <a:t>Conducting the learning experience</a:t>
            </a:r>
          </a:p>
          <a:p>
            <a:pPr marL="609600" indent="-609600" eaLnBrk="1" hangingPunct="1">
              <a:buFontTx/>
              <a:buAutoNum type="arabicPeriod"/>
            </a:pPr>
            <a:r>
              <a:rPr lang="en-US" smtClean="0"/>
              <a:t>Facilitation skills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10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10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10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710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710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710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Analyzing the Learning Requirement</a:t>
            </a:r>
            <a:endParaRPr lang="en-US" dirty="0"/>
          </a:p>
        </p:txBody>
      </p:sp>
      <p:sp>
        <p:nvSpPr>
          <p:cNvPr id="5" name="Content Placeholder 4"/>
          <p:cNvSpPr>
            <a:spLocks noGrp="1"/>
          </p:cNvSpPr>
          <p:nvPr>
            <p:ph idx="1"/>
          </p:nvPr>
        </p:nvSpPr>
        <p:spPr/>
        <p:txBody>
          <a:bodyPr/>
          <a:lstStyle/>
          <a:p>
            <a:r>
              <a:rPr lang="en-US" dirty="0" smtClean="0"/>
              <a:t>Why is this learning required?</a:t>
            </a:r>
          </a:p>
          <a:p>
            <a:r>
              <a:rPr lang="en-US" dirty="0" smtClean="0"/>
              <a:t>What is the overall goal of the training/teaching?</a:t>
            </a:r>
          </a:p>
          <a:p>
            <a:r>
              <a:rPr lang="en-US" dirty="0" smtClean="0"/>
              <a:t>Who are the learners?</a:t>
            </a:r>
          </a:p>
          <a:p>
            <a:r>
              <a:rPr lang="en-US" dirty="0" smtClean="0"/>
              <a:t>What content is required?</a:t>
            </a:r>
          </a:p>
          <a:p>
            <a:r>
              <a:rPr lang="en-US" dirty="0" smtClean="0"/>
              <a:t>What are the timing issues?</a:t>
            </a:r>
          </a:p>
          <a:p>
            <a:r>
              <a:rPr lang="en-US" dirty="0" smtClean="0"/>
              <a:t>Where will the training be conducted?</a:t>
            </a:r>
          </a:p>
          <a:p>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152400" y="169863"/>
            <a:ext cx="8229600" cy="1143000"/>
          </a:xfrm>
        </p:spPr>
        <p:txBody>
          <a:bodyPr/>
          <a:lstStyle/>
          <a:p>
            <a:pPr eaLnBrk="1" hangingPunct="1">
              <a:defRPr/>
            </a:pPr>
            <a:r>
              <a:rPr lang="en-US" smtClean="0"/>
              <a:t>Know your AUDIENCE</a:t>
            </a:r>
          </a:p>
        </p:txBody>
      </p:sp>
      <p:sp>
        <p:nvSpPr>
          <p:cNvPr id="49155" name="Rectangle 3"/>
          <p:cNvSpPr>
            <a:spLocks noGrp="1" noChangeArrowheads="1"/>
          </p:cNvSpPr>
          <p:nvPr>
            <p:ph type="body" sz="half" idx="1"/>
          </p:nvPr>
        </p:nvSpPr>
        <p:spPr>
          <a:xfrm>
            <a:off x="152400" y="1084263"/>
            <a:ext cx="8915400" cy="5053012"/>
          </a:xfrm>
        </p:spPr>
        <p:txBody>
          <a:bodyPr/>
          <a:lstStyle/>
          <a:p>
            <a:pPr marL="2452688" indent="-2452688" eaLnBrk="1" hangingPunct="1">
              <a:lnSpc>
                <a:spcPct val="80000"/>
              </a:lnSpc>
              <a:buFontTx/>
              <a:buNone/>
              <a:defRPr/>
            </a:pPr>
            <a:r>
              <a:rPr lang="en-US" sz="2400" dirty="0" smtClean="0">
                <a:effectLst>
                  <a:outerShdw blurRad="38100" dist="38100" dir="2700000" algn="tl">
                    <a:srgbClr val="000000"/>
                  </a:outerShdw>
                </a:effectLst>
              </a:rPr>
              <a:t>A</a:t>
            </a:r>
            <a:r>
              <a:rPr lang="en-US" sz="2400" dirty="0" smtClean="0"/>
              <a:t>nalysis -	Who are they? How many will be there?</a:t>
            </a:r>
          </a:p>
          <a:p>
            <a:pPr marL="2452688" indent="-2452688" eaLnBrk="1" hangingPunct="1">
              <a:lnSpc>
                <a:spcPct val="80000"/>
              </a:lnSpc>
              <a:buFontTx/>
              <a:buNone/>
              <a:defRPr/>
            </a:pPr>
            <a:endParaRPr lang="en-US" sz="2400" dirty="0" smtClean="0"/>
          </a:p>
          <a:p>
            <a:pPr marL="2452688" indent="-2452688" eaLnBrk="1" hangingPunct="1">
              <a:lnSpc>
                <a:spcPct val="80000"/>
              </a:lnSpc>
              <a:buFontTx/>
              <a:buNone/>
              <a:defRPr/>
            </a:pPr>
            <a:r>
              <a:rPr lang="en-US" sz="2400" dirty="0" smtClean="0">
                <a:effectLst>
                  <a:outerShdw blurRad="38100" dist="38100" dir="2700000" algn="tl">
                    <a:srgbClr val="000000"/>
                  </a:outerShdw>
                </a:effectLst>
              </a:rPr>
              <a:t>U</a:t>
            </a:r>
            <a:r>
              <a:rPr lang="en-US" sz="2400" dirty="0" smtClean="0"/>
              <a:t>nderstanding - 	What is their knowledge of the subject?</a:t>
            </a:r>
          </a:p>
          <a:p>
            <a:pPr marL="2452688" indent="-2452688" eaLnBrk="1" hangingPunct="1">
              <a:lnSpc>
                <a:spcPct val="80000"/>
              </a:lnSpc>
              <a:buFontTx/>
              <a:buNone/>
              <a:defRPr/>
            </a:pPr>
            <a:endParaRPr lang="en-US" sz="2400" dirty="0" smtClean="0"/>
          </a:p>
          <a:p>
            <a:pPr marL="2452688" indent="-2452688" eaLnBrk="1" hangingPunct="1">
              <a:lnSpc>
                <a:spcPct val="80000"/>
              </a:lnSpc>
              <a:buFontTx/>
              <a:buNone/>
              <a:defRPr/>
            </a:pPr>
            <a:r>
              <a:rPr lang="en-US" sz="2400" dirty="0" smtClean="0">
                <a:effectLst>
                  <a:outerShdw blurRad="38100" dist="38100" dir="2700000" algn="tl">
                    <a:srgbClr val="000000"/>
                  </a:outerShdw>
                </a:effectLst>
              </a:rPr>
              <a:t>D</a:t>
            </a:r>
            <a:r>
              <a:rPr lang="en-US" sz="2400" dirty="0" smtClean="0"/>
              <a:t>emographics - 	What is their age, sex, educational background?</a:t>
            </a:r>
          </a:p>
          <a:p>
            <a:pPr marL="2452688" indent="-2452688" eaLnBrk="1" hangingPunct="1">
              <a:lnSpc>
                <a:spcPct val="80000"/>
              </a:lnSpc>
              <a:buFontTx/>
              <a:buNone/>
              <a:defRPr/>
            </a:pPr>
            <a:endParaRPr lang="en-US" sz="2400" dirty="0" smtClean="0"/>
          </a:p>
          <a:p>
            <a:pPr marL="2452688" indent="-2452688" eaLnBrk="1" hangingPunct="1">
              <a:lnSpc>
                <a:spcPct val="80000"/>
              </a:lnSpc>
              <a:buFontTx/>
              <a:buNone/>
              <a:defRPr/>
            </a:pPr>
            <a:r>
              <a:rPr lang="en-US" sz="2400" dirty="0" smtClean="0">
                <a:effectLst>
                  <a:outerShdw blurRad="38100" dist="38100" dir="2700000" algn="tl">
                    <a:srgbClr val="000000"/>
                  </a:outerShdw>
                </a:effectLst>
              </a:rPr>
              <a:t>I</a:t>
            </a:r>
            <a:r>
              <a:rPr lang="en-US" sz="2400" dirty="0" smtClean="0"/>
              <a:t>nterest - 	Why are YOU PRESENTING it? </a:t>
            </a:r>
          </a:p>
          <a:p>
            <a:pPr marL="2452688" indent="-2452688" eaLnBrk="1" hangingPunct="1">
              <a:lnSpc>
                <a:spcPct val="80000"/>
              </a:lnSpc>
              <a:buFontTx/>
              <a:buNone/>
              <a:defRPr/>
            </a:pPr>
            <a:endParaRPr lang="en-US" sz="2400" dirty="0" smtClean="0"/>
          </a:p>
          <a:p>
            <a:pPr marL="2452688" indent="-2452688" eaLnBrk="1" hangingPunct="1">
              <a:lnSpc>
                <a:spcPct val="80000"/>
              </a:lnSpc>
              <a:buFontTx/>
              <a:buNone/>
              <a:defRPr/>
            </a:pPr>
            <a:r>
              <a:rPr lang="en-US" sz="2400" dirty="0" smtClean="0">
                <a:effectLst>
                  <a:outerShdw blurRad="38100" dist="38100" dir="2700000" algn="tl">
                    <a:srgbClr val="000000"/>
                  </a:outerShdw>
                </a:effectLst>
              </a:rPr>
              <a:t>E</a:t>
            </a:r>
            <a:r>
              <a:rPr lang="en-US" sz="2400" dirty="0" smtClean="0"/>
              <a:t>nvironment - 	Logistics – Place – Venue - Infrastructure?</a:t>
            </a:r>
          </a:p>
          <a:p>
            <a:pPr marL="2452688" indent="-2452688" eaLnBrk="1" hangingPunct="1">
              <a:lnSpc>
                <a:spcPct val="80000"/>
              </a:lnSpc>
              <a:buFontTx/>
              <a:buNone/>
              <a:defRPr/>
            </a:pPr>
            <a:endParaRPr lang="en-US" sz="2400" dirty="0" smtClean="0"/>
          </a:p>
          <a:p>
            <a:pPr marL="2452688" indent="-2452688" eaLnBrk="1" hangingPunct="1">
              <a:lnSpc>
                <a:spcPct val="80000"/>
              </a:lnSpc>
              <a:buFontTx/>
              <a:buNone/>
              <a:defRPr/>
            </a:pPr>
            <a:r>
              <a:rPr lang="en-US" sz="2400" dirty="0" smtClean="0">
                <a:effectLst>
                  <a:outerShdw blurRad="38100" dist="38100" dir="2700000" algn="tl">
                    <a:srgbClr val="000000"/>
                  </a:outerShdw>
                </a:effectLst>
              </a:rPr>
              <a:t>N</a:t>
            </a:r>
            <a:r>
              <a:rPr lang="en-US" sz="2400" dirty="0" smtClean="0"/>
              <a:t>eeds - 	What are their needs, objectives? </a:t>
            </a:r>
          </a:p>
          <a:p>
            <a:pPr marL="2452688" indent="-2452688" eaLnBrk="1" hangingPunct="1">
              <a:lnSpc>
                <a:spcPct val="80000"/>
              </a:lnSpc>
              <a:buFontTx/>
              <a:buNone/>
              <a:defRPr/>
            </a:pPr>
            <a:endParaRPr lang="en-US" sz="2400" dirty="0" smtClean="0"/>
          </a:p>
          <a:p>
            <a:pPr marL="2452688" indent="-2452688" eaLnBrk="1" hangingPunct="1">
              <a:lnSpc>
                <a:spcPct val="80000"/>
              </a:lnSpc>
              <a:buFontTx/>
              <a:buNone/>
              <a:defRPr/>
            </a:pPr>
            <a:r>
              <a:rPr lang="en-US" sz="2400" dirty="0" smtClean="0">
                <a:effectLst>
                  <a:outerShdw blurRad="38100" dist="38100" dir="2700000" algn="tl">
                    <a:srgbClr val="000000"/>
                  </a:outerShdw>
                </a:effectLst>
              </a:rPr>
              <a:t>C</a:t>
            </a:r>
            <a:r>
              <a:rPr lang="en-US" sz="2400" dirty="0" smtClean="0"/>
              <a:t>ustomized - 	“WHAT IS IN IT FOR ME?”</a:t>
            </a:r>
          </a:p>
          <a:p>
            <a:pPr marL="2452688" indent="-2452688" eaLnBrk="1" hangingPunct="1">
              <a:lnSpc>
                <a:spcPct val="80000"/>
              </a:lnSpc>
              <a:buFontTx/>
              <a:buNone/>
              <a:defRPr/>
            </a:pPr>
            <a:endParaRPr lang="en-US" sz="2400" dirty="0" smtClean="0"/>
          </a:p>
          <a:p>
            <a:pPr marL="2452688" indent="-2452688" eaLnBrk="1" hangingPunct="1">
              <a:lnSpc>
                <a:spcPct val="80000"/>
              </a:lnSpc>
              <a:buFontTx/>
              <a:buNone/>
              <a:defRPr/>
            </a:pPr>
            <a:r>
              <a:rPr lang="en-US" sz="2400" dirty="0" smtClean="0">
                <a:effectLst>
                  <a:outerShdw blurRad="38100" dist="38100" dir="2700000" algn="tl">
                    <a:srgbClr val="000000"/>
                  </a:outerShdw>
                </a:effectLst>
              </a:rPr>
              <a:t>E</a:t>
            </a:r>
            <a:r>
              <a:rPr lang="en-US" sz="2400" dirty="0" smtClean="0"/>
              <a:t>xpectations - 	What do they expect to learn or hear from you</a:t>
            </a:r>
            <a:endParaRPr lang="en-US" dirty="0" smtClean="0"/>
          </a:p>
        </p:txBody>
      </p:sp>
      <p:pic>
        <p:nvPicPr>
          <p:cNvPr id="18436" name="Picture 4" descr="audience_front"/>
          <p:cNvPicPr>
            <a:picLocks noGrp="1" noChangeAspect="1" noChangeArrowheads="1"/>
          </p:cNvPicPr>
          <p:nvPr>
            <p:ph sz="half" idx="2"/>
          </p:nvPr>
        </p:nvPicPr>
        <p:blipFill>
          <a:blip r:embed="rId3" cstate="email"/>
          <a:srcRect/>
          <a:stretch>
            <a:fillRect/>
          </a:stretch>
        </p:blipFill>
        <p:spPr>
          <a:xfrm>
            <a:off x="0" y="0"/>
            <a:ext cx="1485900" cy="1012825"/>
          </a:xfr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915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915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915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9155">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9155">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9155">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915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Developing the Learning Objectives</a:t>
            </a:r>
            <a:endParaRPr lang="en-US" dirty="0"/>
          </a:p>
        </p:txBody>
      </p:sp>
      <p:sp>
        <p:nvSpPr>
          <p:cNvPr id="6" name="Content Placeholder 5"/>
          <p:cNvSpPr>
            <a:spLocks noGrp="1"/>
          </p:cNvSpPr>
          <p:nvPr>
            <p:ph idx="1"/>
          </p:nvPr>
        </p:nvSpPr>
        <p:spPr/>
        <p:txBody>
          <a:bodyPr/>
          <a:lstStyle/>
          <a:p>
            <a:r>
              <a:rPr lang="en-US" dirty="0" smtClean="0"/>
              <a:t>What do the learners need to be able to do: </a:t>
            </a:r>
          </a:p>
          <a:p>
            <a:r>
              <a:rPr lang="en-US" dirty="0" smtClean="0"/>
              <a:t>In class?  For research? On the job? In other situations?</a:t>
            </a:r>
          </a:p>
          <a:p>
            <a:r>
              <a:rPr lang="en-US" dirty="0" smtClean="0"/>
              <a:t>What do they need to know in order to do those tasks?</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Outlining the Content</a:t>
            </a:r>
            <a:endParaRPr lang="en-US" dirty="0"/>
          </a:p>
        </p:txBody>
      </p:sp>
      <p:sp>
        <p:nvSpPr>
          <p:cNvPr id="3" name="Content Placeholder 2"/>
          <p:cNvSpPr>
            <a:spLocks noGrp="1"/>
          </p:cNvSpPr>
          <p:nvPr>
            <p:ph idx="1"/>
          </p:nvPr>
        </p:nvSpPr>
        <p:spPr/>
        <p:txBody>
          <a:bodyPr/>
          <a:lstStyle/>
          <a:p>
            <a:r>
              <a:rPr lang="en-US" dirty="0" smtClean="0"/>
              <a:t>What content is necessary for the learning objective?</a:t>
            </a:r>
          </a:p>
          <a:p>
            <a:r>
              <a:rPr lang="en-US" dirty="0" smtClean="0"/>
              <a:t>What content may be extraneous to the objective and can be left out?</a:t>
            </a:r>
          </a:p>
          <a:p>
            <a:r>
              <a:rPr lang="en-US" dirty="0" smtClean="0"/>
              <a:t>What resources can be provided for further learning?</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Developing a Plan</a:t>
            </a:r>
            <a:endParaRPr lang="en-US" dirty="0"/>
          </a:p>
        </p:txBody>
      </p:sp>
      <p:sp>
        <p:nvSpPr>
          <p:cNvPr id="3" name="Content Placeholder 2"/>
          <p:cNvSpPr>
            <a:spLocks noGrp="1"/>
          </p:cNvSpPr>
          <p:nvPr>
            <p:ph idx="1"/>
          </p:nvPr>
        </p:nvSpPr>
        <p:spPr/>
        <p:txBody>
          <a:bodyPr/>
          <a:lstStyle/>
          <a:p>
            <a:r>
              <a:rPr lang="en-US" dirty="0" smtClean="0"/>
              <a:t>What teaching methods and training aids are most appropriate for the</a:t>
            </a:r>
          </a:p>
          <a:p>
            <a:r>
              <a:rPr lang="en-US" dirty="0" smtClean="0"/>
              <a:t>learners and the content?</a:t>
            </a:r>
          </a:p>
          <a:p>
            <a:r>
              <a:rPr lang="en-US" dirty="0" smtClean="0"/>
              <a:t>How can the topics be outlined for clarity and flow?</a:t>
            </a:r>
          </a:p>
          <a:p>
            <a:r>
              <a:rPr lang="en-US" dirty="0" smtClean="0"/>
              <a:t>What is the best timing for each topic?</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Confucius…!</a:t>
            </a:r>
            <a:endParaRPr lang="en-US" dirty="0"/>
          </a:p>
        </p:txBody>
      </p:sp>
      <p:sp>
        <p:nvSpPr>
          <p:cNvPr id="7" name="Content Placeholder 6"/>
          <p:cNvSpPr>
            <a:spLocks noGrp="1"/>
          </p:cNvSpPr>
          <p:nvPr>
            <p:ph idx="1"/>
          </p:nvPr>
        </p:nvSpPr>
        <p:spPr/>
        <p:txBody>
          <a:bodyPr/>
          <a:lstStyle/>
          <a:p>
            <a:pPr algn="ctr">
              <a:buNone/>
            </a:pPr>
            <a:r>
              <a:rPr lang="en-US" sz="5400" dirty="0" smtClean="0">
                <a:effectLst>
                  <a:outerShdw blurRad="38100" dist="38100" dir="2700000" algn="tl">
                    <a:srgbClr val="000000">
                      <a:alpha val="43137"/>
                    </a:srgbClr>
                  </a:outerShdw>
                </a:effectLst>
              </a:rPr>
              <a:t>I HEAR AND I FORGET</a:t>
            </a:r>
          </a:p>
          <a:p>
            <a:pPr algn="ctr">
              <a:buNone/>
            </a:pPr>
            <a:r>
              <a:rPr lang="en-US" sz="5400" dirty="0" smtClean="0">
                <a:effectLst>
                  <a:outerShdw blurRad="38100" dist="38100" dir="2700000" algn="tl">
                    <a:srgbClr val="000000">
                      <a:alpha val="43137"/>
                    </a:srgbClr>
                  </a:outerShdw>
                </a:effectLst>
              </a:rPr>
              <a:t>I SEE AND I REMEMBER</a:t>
            </a:r>
          </a:p>
          <a:p>
            <a:pPr algn="ctr">
              <a:buNone/>
            </a:pPr>
            <a:r>
              <a:rPr lang="en-US" sz="5400" dirty="0" smtClean="0">
                <a:effectLst>
                  <a:outerShdw blurRad="38100" dist="38100" dir="2700000" algn="tl">
                    <a:srgbClr val="000000">
                      <a:alpha val="43137"/>
                    </a:srgbClr>
                  </a:outerShdw>
                </a:effectLst>
              </a:rPr>
              <a:t>I DO AND I UNDERSTAND</a:t>
            </a:r>
            <a:endParaRPr lang="en-US" sz="54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6" name="Rectangle 12"/>
          <p:cNvSpPr>
            <a:spLocks noGrp="1" noChangeArrowheads="1"/>
          </p:cNvSpPr>
          <p:nvPr>
            <p:ph type="title"/>
          </p:nvPr>
        </p:nvSpPr>
        <p:spPr>
          <a:xfrm>
            <a:off x="0" y="122238"/>
            <a:ext cx="9144000" cy="1143000"/>
          </a:xfrm>
        </p:spPr>
        <p:txBody>
          <a:bodyPr/>
          <a:lstStyle/>
          <a:p>
            <a:pPr eaLnBrk="1" hangingPunct="1">
              <a:defRPr/>
            </a:pPr>
            <a:r>
              <a:rPr lang="en-US" dirty="0" smtClean="0"/>
              <a:t>Identify the Learning Style of the Learners</a:t>
            </a:r>
          </a:p>
        </p:txBody>
      </p:sp>
      <p:sp>
        <p:nvSpPr>
          <p:cNvPr id="20483" name="Rectangle 14"/>
          <p:cNvSpPr>
            <a:spLocks noChangeArrowheads="1"/>
          </p:cNvSpPr>
          <p:nvPr/>
        </p:nvSpPr>
        <p:spPr bwMode="auto">
          <a:xfrm>
            <a:off x="4945063" y="4692650"/>
            <a:ext cx="2246312" cy="1187450"/>
          </a:xfrm>
          <a:prstGeom prst="rect">
            <a:avLst/>
          </a:prstGeom>
          <a:noFill/>
          <a:ln w="9525">
            <a:noFill/>
            <a:miter lim="800000"/>
            <a:headEnd/>
            <a:tailEnd/>
          </a:ln>
        </p:spPr>
        <p:txBody>
          <a:bodyPr wrap="none">
            <a:spAutoFit/>
          </a:bodyPr>
          <a:lstStyle/>
          <a:p>
            <a:pPr algn="ctr"/>
            <a:r>
              <a:rPr lang="en-US" sz="2400" b="1"/>
              <a:t>Listening and </a:t>
            </a:r>
          </a:p>
          <a:p>
            <a:pPr algn="ctr"/>
            <a:r>
              <a:rPr lang="en-US" sz="2400" b="1"/>
              <a:t>Reading </a:t>
            </a:r>
          </a:p>
          <a:p>
            <a:pPr algn="ctr"/>
            <a:r>
              <a:rPr lang="en-US" sz="2400" b="1"/>
              <a:t>Style</a:t>
            </a:r>
            <a:r>
              <a:rPr lang="en-US" sz="2400"/>
              <a:t> </a:t>
            </a:r>
          </a:p>
        </p:txBody>
      </p:sp>
      <p:sp>
        <p:nvSpPr>
          <p:cNvPr id="20484" name="Oval 15"/>
          <p:cNvSpPr>
            <a:spLocks noChangeArrowheads="1"/>
          </p:cNvSpPr>
          <p:nvPr/>
        </p:nvSpPr>
        <p:spPr bwMode="auto">
          <a:xfrm>
            <a:off x="4229100" y="3457575"/>
            <a:ext cx="2990850" cy="2990850"/>
          </a:xfrm>
          <a:prstGeom prst="ellipse">
            <a:avLst/>
          </a:prstGeom>
          <a:solidFill>
            <a:srgbClr val="00CC00">
              <a:alpha val="25098"/>
            </a:srgbClr>
          </a:solidFill>
          <a:ln w="9525">
            <a:solidFill>
              <a:schemeClr val="tx1"/>
            </a:solidFill>
            <a:round/>
            <a:headEnd/>
            <a:tailEnd/>
          </a:ln>
        </p:spPr>
        <p:txBody>
          <a:bodyPr wrap="none" anchor="ctr"/>
          <a:lstStyle/>
          <a:p>
            <a:endParaRPr lang="en-US"/>
          </a:p>
        </p:txBody>
      </p:sp>
      <p:sp>
        <p:nvSpPr>
          <p:cNvPr id="20485" name="Oval 16"/>
          <p:cNvSpPr>
            <a:spLocks noChangeArrowheads="1"/>
          </p:cNvSpPr>
          <p:nvPr/>
        </p:nvSpPr>
        <p:spPr bwMode="auto">
          <a:xfrm>
            <a:off x="1943100" y="3457575"/>
            <a:ext cx="2990850" cy="2990850"/>
          </a:xfrm>
          <a:prstGeom prst="ellipse">
            <a:avLst/>
          </a:prstGeom>
          <a:solidFill>
            <a:srgbClr val="FFFF00">
              <a:alpha val="25098"/>
            </a:srgbClr>
          </a:solidFill>
          <a:ln w="9525">
            <a:solidFill>
              <a:schemeClr val="tx1"/>
            </a:solidFill>
            <a:round/>
            <a:headEnd/>
            <a:tailEnd/>
          </a:ln>
        </p:spPr>
        <p:txBody>
          <a:bodyPr wrap="none" anchor="ctr"/>
          <a:lstStyle/>
          <a:p>
            <a:pPr algn="ctr"/>
            <a:endParaRPr lang="en-US"/>
          </a:p>
        </p:txBody>
      </p:sp>
      <p:sp>
        <p:nvSpPr>
          <p:cNvPr id="20486" name="Oval 17"/>
          <p:cNvSpPr>
            <a:spLocks noChangeArrowheads="1"/>
          </p:cNvSpPr>
          <p:nvPr/>
        </p:nvSpPr>
        <p:spPr bwMode="auto">
          <a:xfrm>
            <a:off x="3076575" y="1417638"/>
            <a:ext cx="2990850" cy="2990850"/>
          </a:xfrm>
          <a:prstGeom prst="ellipse">
            <a:avLst/>
          </a:prstGeom>
          <a:solidFill>
            <a:srgbClr val="FF0000">
              <a:alpha val="25098"/>
            </a:srgbClr>
          </a:solidFill>
          <a:ln w="9525">
            <a:solidFill>
              <a:schemeClr val="tx1"/>
            </a:solidFill>
            <a:round/>
            <a:headEnd/>
            <a:tailEnd/>
          </a:ln>
        </p:spPr>
        <p:txBody>
          <a:bodyPr wrap="none" anchor="ctr"/>
          <a:lstStyle/>
          <a:p>
            <a:endParaRPr lang="en-US"/>
          </a:p>
        </p:txBody>
      </p:sp>
      <p:sp>
        <p:nvSpPr>
          <p:cNvPr id="20487" name="Rectangle 19"/>
          <p:cNvSpPr>
            <a:spLocks noChangeArrowheads="1"/>
          </p:cNvSpPr>
          <p:nvPr/>
        </p:nvSpPr>
        <p:spPr bwMode="auto">
          <a:xfrm>
            <a:off x="4006850" y="2489200"/>
            <a:ext cx="1130300" cy="822325"/>
          </a:xfrm>
          <a:prstGeom prst="rect">
            <a:avLst/>
          </a:prstGeom>
          <a:noFill/>
          <a:ln w="9525">
            <a:noFill/>
            <a:miter lim="800000"/>
            <a:headEnd/>
            <a:tailEnd/>
          </a:ln>
        </p:spPr>
        <p:txBody>
          <a:bodyPr wrap="none">
            <a:spAutoFit/>
          </a:bodyPr>
          <a:lstStyle/>
          <a:p>
            <a:pPr algn="ctr"/>
            <a:r>
              <a:rPr lang="en-US" sz="2400" b="1"/>
              <a:t>Doing </a:t>
            </a:r>
          </a:p>
          <a:p>
            <a:pPr algn="ctr"/>
            <a:r>
              <a:rPr lang="en-US" sz="2400" b="1"/>
              <a:t>Style</a:t>
            </a:r>
            <a:r>
              <a:rPr lang="en-US" sz="2400"/>
              <a:t> </a:t>
            </a:r>
          </a:p>
        </p:txBody>
      </p:sp>
      <p:sp>
        <p:nvSpPr>
          <p:cNvPr id="20488" name="Rectangle 21"/>
          <p:cNvSpPr>
            <a:spLocks noChangeArrowheads="1"/>
          </p:cNvSpPr>
          <p:nvPr/>
        </p:nvSpPr>
        <p:spPr bwMode="auto">
          <a:xfrm>
            <a:off x="1790700" y="4751388"/>
            <a:ext cx="2609850" cy="1187450"/>
          </a:xfrm>
          <a:prstGeom prst="rect">
            <a:avLst/>
          </a:prstGeom>
          <a:noFill/>
          <a:ln w="9525">
            <a:noFill/>
            <a:miter lim="800000"/>
            <a:headEnd/>
            <a:tailEnd/>
          </a:ln>
        </p:spPr>
        <p:txBody>
          <a:bodyPr>
            <a:spAutoFit/>
          </a:bodyPr>
          <a:lstStyle/>
          <a:p>
            <a:pPr algn="ctr"/>
            <a:r>
              <a:rPr lang="en-US" sz="2400" b="1"/>
              <a:t>Observing and Imitating</a:t>
            </a:r>
          </a:p>
          <a:p>
            <a:pPr algn="ctr"/>
            <a:r>
              <a:rPr lang="en-US" sz="2400" b="1"/>
              <a:t>Style</a:t>
            </a:r>
            <a:r>
              <a:rPr lang="en-US" sz="2400"/>
              <a:t> </a:t>
            </a:r>
          </a:p>
        </p:txBody>
      </p:sp>
      <p:sp>
        <p:nvSpPr>
          <p:cNvPr id="20489" name="Text Box 22"/>
          <p:cNvSpPr txBox="1">
            <a:spLocks noChangeArrowheads="1"/>
          </p:cNvSpPr>
          <p:nvPr/>
        </p:nvSpPr>
        <p:spPr bwMode="auto">
          <a:xfrm>
            <a:off x="0" y="5880100"/>
            <a:ext cx="2619375" cy="822325"/>
          </a:xfrm>
          <a:prstGeom prst="rect">
            <a:avLst/>
          </a:prstGeom>
          <a:noFill/>
          <a:ln w="9525">
            <a:noFill/>
            <a:miter lim="800000"/>
            <a:headEnd/>
            <a:tailEnd/>
          </a:ln>
        </p:spPr>
        <p:txBody>
          <a:bodyPr>
            <a:spAutoFit/>
          </a:bodyPr>
          <a:lstStyle/>
          <a:p>
            <a:pPr algn="ctr"/>
            <a:r>
              <a:rPr lang="en-US" sz="2400" b="1">
                <a:solidFill>
                  <a:srgbClr val="000099"/>
                </a:solidFill>
              </a:rPr>
              <a:t>Visual </a:t>
            </a:r>
          </a:p>
          <a:p>
            <a:pPr algn="ctr"/>
            <a:r>
              <a:rPr lang="en-US" sz="2400" b="1">
                <a:solidFill>
                  <a:srgbClr val="000099"/>
                </a:solidFill>
              </a:rPr>
              <a:t>Learners</a:t>
            </a:r>
          </a:p>
        </p:txBody>
      </p:sp>
      <p:sp>
        <p:nvSpPr>
          <p:cNvPr id="20490" name="Text Box 23"/>
          <p:cNvSpPr txBox="1">
            <a:spLocks noChangeArrowheads="1"/>
          </p:cNvSpPr>
          <p:nvPr/>
        </p:nvSpPr>
        <p:spPr bwMode="auto">
          <a:xfrm>
            <a:off x="5910263" y="1666875"/>
            <a:ext cx="2619375" cy="822325"/>
          </a:xfrm>
          <a:prstGeom prst="rect">
            <a:avLst/>
          </a:prstGeom>
          <a:noFill/>
          <a:ln w="9525">
            <a:noFill/>
            <a:miter lim="800000"/>
            <a:headEnd/>
            <a:tailEnd/>
          </a:ln>
        </p:spPr>
        <p:txBody>
          <a:bodyPr>
            <a:spAutoFit/>
          </a:bodyPr>
          <a:lstStyle/>
          <a:p>
            <a:pPr algn="ctr"/>
            <a:r>
              <a:rPr lang="en-US" sz="2400" b="1">
                <a:solidFill>
                  <a:srgbClr val="000099"/>
                </a:solidFill>
              </a:rPr>
              <a:t>Kinesthetic Learners</a:t>
            </a:r>
          </a:p>
        </p:txBody>
      </p:sp>
      <p:sp>
        <p:nvSpPr>
          <p:cNvPr id="20491" name="Text Box 24"/>
          <p:cNvSpPr txBox="1">
            <a:spLocks noChangeArrowheads="1"/>
          </p:cNvSpPr>
          <p:nvPr/>
        </p:nvSpPr>
        <p:spPr bwMode="auto">
          <a:xfrm>
            <a:off x="6524625" y="5880100"/>
            <a:ext cx="2619375" cy="822325"/>
          </a:xfrm>
          <a:prstGeom prst="rect">
            <a:avLst/>
          </a:prstGeom>
          <a:noFill/>
          <a:ln w="9525">
            <a:noFill/>
            <a:miter lim="800000"/>
            <a:headEnd/>
            <a:tailEnd/>
          </a:ln>
        </p:spPr>
        <p:txBody>
          <a:bodyPr>
            <a:spAutoFit/>
          </a:bodyPr>
          <a:lstStyle/>
          <a:p>
            <a:pPr algn="ctr"/>
            <a:r>
              <a:rPr lang="en-US" sz="2400" b="1">
                <a:solidFill>
                  <a:srgbClr val="000099"/>
                </a:solidFill>
              </a:rPr>
              <a:t>Auditory  Learners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Conducting the Learning Experience</a:t>
            </a:r>
            <a:endParaRPr lang="en-US" dirty="0"/>
          </a:p>
        </p:txBody>
      </p:sp>
      <p:sp>
        <p:nvSpPr>
          <p:cNvPr id="9" name="Content Placeholder 8"/>
          <p:cNvSpPr>
            <a:spLocks noGrp="1"/>
          </p:cNvSpPr>
          <p:nvPr>
            <p:ph idx="1"/>
          </p:nvPr>
        </p:nvSpPr>
        <p:spPr/>
        <p:txBody>
          <a:bodyPr/>
          <a:lstStyle/>
          <a:p>
            <a:r>
              <a:rPr lang="en-US" dirty="0" smtClean="0"/>
              <a:t>What facilitation skills can be used to manage the process?</a:t>
            </a:r>
          </a:p>
          <a:p>
            <a:r>
              <a:rPr lang="en-US" dirty="0" smtClean="0"/>
              <a:t>Evaluation of the learning experience</a:t>
            </a:r>
          </a:p>
          <a:p>
            <a:r>
              <a:rPr lang="en-US" dirty="0" smtClean="0"/>
              <a:t>What info do I need regarding the success of the learning experience?</a:t>
            </a:r>
          </a:p>
          <a:p>
            <a:r>
              <a:rPr lang="en-US" dirty="0" smtClean="0"/>
              <a:t>When and how shall I gather it?</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Rectangle 4"/>
          <p:cNvSpPr>
            <a:spLocks noGrp="1" noChangeArrowheads="1"/>
          </p:cNvSpPr>
          <p:nvPr>
            <p:ph type="title"/>
          </p:nvPr>
        </p:nvSpPr>
        <p:spPr/>
        <p:txBody>
          <a:bodyPr/>
          <a:lstStyle/>
          <a:p>
            <a:pPr eaLnBrk="1" hangingPunct="1">
              <a:defRPr/>
            </a:pPr>
            <a:r>
              <a:rPr lang="en-US" smtClean="0"/>
              <a:t>Facilitation Skills</a:t>
            </a:r>
          </a:p>
        </p:txBody>
      </p:sp>
      <p:sp>
        <p:nvSpPr>
          <p:cNvPr id="21507" name="Rectangle 5"/>
          <p:cNvSpPr>
            <a:spLocks noGrp="1" noChangeArrowheads="1"/>
          </p:cNvSpPr>
          <p:nvPr>
            <p:ph type="body" sz="half" idx="1"/>
          </p:nvPr>
        </p:nvSpPr>
        <p:spPr/>
        <p:txBody>
          <a:bodyPr/>
          <a:lstStyle/>
          <a:p>
            <a:pPr marL="609600" indent="-609600" eaLnBrk="1" hangingPunct="1">
              <a:buFontTx/>
              <a:buAutoNum type="arabicPeriod"/>
            </a:pPr>
            <a:r>
              <a:rPr lang="en-US" sz="2800" smtClean="0"/>
              <a:t>Communication Skills</a:t>
            </a:r>
          </a:p>
          <a:p>
            <a:pPr marL="609600" indent="-609600" eaLnBrk="1" hangingPunct="1">
              <a:buFontTx/>
              <a:buAutoNum type="arabicPeriod"/>
            </a:pPr>
            <a:r>
              <a:rPr lang="en-US" sz="2800" smtClean="0"/>
              <a:t>Articulation Skills </a:t>
            </a:r>
          </a:p>
          <a:p>
            <a:pPr marL="609600" indent="-609600" eaLnBrk="1" hangingPunct="1">
              <a:buFontTx/>
              <a:buAutoNum type="arabicPeriod"/>
            </a:pPr>
            <a:r>
              <a:rPr lang="en-US" sz="2800" smtClean="0"/>
              <a:t>Presentation Skills</a:t>
            </a:r>
          </a:p>
          <a:p>
            <a:pPr marL="609600" indent="-609600" eaLnBrk="1" hangingPunct="1">
              <a:buFontTx/>
              <a:buAutoNum type="arabicPeriod"/>
            </a:pPr>
            <a:r>
              <a:rPr lang="en-US" sz="2800" smtClean="0"/>
              <a:t>Questioning &amp; Answer Skills</a:t>
            </a:r>
          </a:p>
          <a:p>
            <a:pPr marL="609600" indent="-609600" eaLnBrk="1" hangingPunct="1">
              <a:buFontTx/>
              <a:buAutoNum type="arabicPeriod"/>
            </a:pPr>
            <a:r>
              <a:rPr lang="en-US" sz="2800" smtClean="0"/>
              <a:t>Interpersonal Skills</a:t>
            </a:r>
          </a:p>
          <a:p>
            <a:pPr marL="609600" indent="-609600" eaLnBrk="1" hangingPunct="1">
              <a:buFontTx/>
              <a:buAutoNum type="arabicPeriod"/>
            </a:pPr>
            <a:endParaRPr lang="en-US" sz="2800" smtClean="0"/>
          </a:p>
          <a:p>
            <a:pPr marL="609600" indent="-609600" eaLnBrk="1" hangingPunct="1">
              <a:buFontTx/>
              <a:buAutoNum type="arabicPeriod"/>
            </a:pPr>
            <a:endParaRPr lang="en-US" sz="2800" smtClean="0"/>
          </a:p>
        </p:txBody>
      </p:sp>
      <p:pic>
        <p:nvPicPr>
          <p:cNvPr id="21508" name="Picture 6"/>
          <p:cNvPicPr>
            <a:picLocks noGrp="1" noChangeAspect="1" noChangeArrowheads="1"/>
          </p:cNvPicPr>
          <p:nvPr>
            <p:ph sz="half" idx="2"/>
          </p:nvPr>
        </p:nvPicPr>
        <p:blipFill>
          <a:blip r:embed="rId2"/>
          <a:srcRect/>
          <a:stretch>
            <a:fillRect/>
          </a:stretch>
        </p:blipFill>
        <p:spPr>
          <a:xfrm>
            <a:off x="4572000" y="1600200"/>
            <a:ext cx="4038600" cy="4449763"/>
          </a:xfr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defRPr/>
            </a:pPr>
            <a:r>
              <a:rPr lang="en-US" smtClean="0"/>
              <a:t>1. Communication Skills</a:t>
            </a:r>
          </a:p>
        </p:txBody>
      </p:sp>
      <p:pic>
        <p:nvPicPr>
          <p:cNvPr id="22531" name="Picture 3"/>
          <p:cNvPicPr>
            <a:picLocks noGrp="1" noChangeAspect="1" noChangeArrowheads="1"/>
          </p:cNvPicPr>
          <p:nvPr>
            <p:ph type="body" idx="1"/>
          </p:nvPr>
        </p:nvPicPr>
        <p:blipFill>
          <a:blip r:embed="rId2"/>
          <a:srcRect/>
          <a:stretch>
            <a:fillRect/>
          </a:stretch>
        </p:blipFill>
        <p:spPr>
          <a:xfrm>
            <a:off x="1727200" y="1657350"/>
            <a:ext cx="5688013" cy="4267200"/>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defRPr/>
            </a:pPr>
            <a:r>
              <a:rPr lang="en-US" sz="3600" dirty="0" smtClean="0"/>
              <a:t>Communication is all about Connecting</a:t>
            </a:r>
          </a:p>
        </p:txBody>
      </p:sp>
      <p:graphicFrame>
        <p:nvGraphicFramePr>
          <p:cNvPr id="57347" name="Group 3"/>
          <p:cNvGraphicFramePr>
            <a:graphicFrameLocks noGrp="1"/>
          </p:cNvGraphicFramePr>
          <p:nvPr/>
        </p:nvGraphicFramePr>
        <p:xfrm>
          <a:off x="1117600" y="1397000"/>
          <a:ext cx="6908800" cy="4064000"/>
        </p:xfrm>
        <a:graphic>
          <a:graphicData uri="http://schemas.openxmlformats.org/drawingml/2006/table">
            <a:tbl>
              <a:tblPr/>
              <a:tblGrid>
                <a:gridCol w="3454400"/>
                <a:gridCol w="3454400"/>
              </a:tblGrid>
              <a:tr h="2032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100" b="1" i="0" u="none" strike="noStrike" cap="none" normalizeH="0" baseline="0" dirty="0" smtClean="0">
                          <a:ln>
                            <a:noFill/>
                          </a:ln>
                          <a:solidFill>
                            <a:srgbClr val="000099"/>
                          </a:solidFill>
                          <a:effectLst/>
                          <a:latin typeface="Calibri" pitchFamily="34" charset="0"/>
                          <a:cs typeface="Arial" pitchFamily="34" charset="0"/>
                        </a:rPr>
                        <a:t>Speaking(30%)</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99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100" b="1" i="0" u="none" strike="noStrike" cap="none" normalizeH="0" baseline="0" dirty="0" smtClean="0">
                          <a:ln>
                            <a:noFill/>
                          </a:ln>
                          <a:solidFill>
                            <a:srgbClr val="000099"/>
                          </a:solidFill>
                          <a:effectLst/>
                          <a:latin typeface="Calibri" pitchFamily="34" charset="0"/>
                          <a:cs typeface="Arial" pitchFamily="34" charset="0"/>
                        </a:rPr>
                        <a:t>Listening &amp; Observing (45%)</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99FF"/>
                    </a:solidFill>
                  </a:tcPr>
                </a:tc>
              </a:tr>
              <a:tr h="2032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100" b="1" i="0" u="none" strike="noStrike" cap="none" normalizeH="0" baseline="0" dirty="0" smtClean="0">
                          <a:ln>
                            <a:noFill/>
                          </a:ln>
                          <a:solidFill>
                            <a:srgbClr val="000099"/>
                          </a:solidFill>
                          <a:effectLst/>
                          <a:latin typeface="Calibri" pitchFamily="34" charset="0"/>
                          <a:cs typeface="Arial" pitchFamily="34" charset="0"/>
                        </a:rPr>
                        <a:t>Reading (16%)</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99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100" b="1" i="0" u="none" strike="noStrike" cap="none" normalizeH="0" baseline="0" dirty="0" smtClean="0">
                          <a:ln>
                            <a:noFill/>
                          </a:ln>
                          <a:solidFill>
                            <a:srgbClr val="000099"/>
                          </a:solidFill>
                          <a:effectLst/>
                          <a:latin typeface="Calibri" pitchFamily="34" charset="0"/>
                          <a:cs typeface="Arial" pitchFamily="34" charset="0"/>
                        </a:rPr>
                        <a:t>Writing (9%)</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99FF"/>
                    </a:solidFill>
                  </a:tcPr>
                </a:tc>
              </a:tr>
            </a:tbl>
          </a:graphicData>
        </a:graphic>
      </p:graphicFrame>
      <p:sp>
        <p:nvSpPr>
          <p:cNvPr id="57358" name="Text Box 14"/>
          <p:cNvSpPr txBox="1">
            <a:spLocks noChangeArrowheads="1"/>
          </p:cNvSpPr>
          <p:nvPr/>
        </p:nvSpPr>
        <p:spPr bwMode="auto">
          <a:xfrm>
            <a:off x="66689" y="5732463"/>
            <a:ext cx="8972521" cy="646331"/>
          </a:xfrm>
          <a:prstGeom prst="rect">
            <a:avLst/>
          </a:prstGeom>
          <a:noFill/>
          <a:ln w="9525">
            <a:noFill/>
            <a:miter lim="800000"/>
            <a:headEnd/>
            <a:tailEnd/>
          </a:ln>
          <a:effectLst/>
        </p:spPr>
        <p:txBody>
          <a:bodyPr wrap="none">
            <a:spAutoFit/>
          </a:bodyPr>
          <a:lstStyle/>
          <a:p>
            <a:pPr>
              <a:defRPr/>
            </a:pPr>
            <a:r>
              <a:rPr lang="en-US" sz="3600" b="1" dirty="0" smtClean="0">
                <a:solidFill>
                  <a:srgbClr val="000099"/>
                </a:solidFill>
                <a:effectLst>
                  <a:outerShdw blurRad="38100" dist="38100" dir="2700000" algn="tl">
                    <a:srgbClr val="000000"/>
                  </a:outerShdw>
                </a:effectLst>
                <a:latin typeface="Calibri" pitchFamily="34" charset="0"/>
              </a:rPr>
              <a:t>A Trainer needs to Connect with the Audience</a:t>
            </a:r>
            <a:endParaRPr lang="en-US" sz="3600" b="1" dirty="0">
              <a:solidFill>
                <a:srgbClr val="000099"/>
              </a:solidFill>
              <a:effectLst>
                <a:outerShdw blurRad="38100" dist="38100" dir="2700000" algn="tl">
                  <a:srgbClr val="000000"/>
                </a:outerShdw>
              </a:effectLst>
              <a:latin typeface="Calibri" pitchFamily="34" charset="0"/>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8" name="Rectangle 6"/>
          <p:cNvSpPr>
            <a:spLocks noGrp="1" noChangeArrowheads="1"/>
          </p:cNvSpPr>
          <p:nvPr>
            <p:ph type="title"/>
          </p:nvPr>
        </p:nvSpPr>
        <p:spPr/>
        <p:txBody>
          <a:bodyPr/>
          <a:lstStyle/>
          <a:p>
            <a:pPr eaLnBrk="1" hangingPunct="1">
              <a:defRPr/>
            </a:pPr>
            <a:r>
              <a:rPr lang="en-US" smtClean="0"/>
              <a:t>"I hit him in the eye yesterday."</a:t>
            </a:r>
          </a:p>
        </p:txBody>
      </p:sp>
      <p:sp>
        <p:nvSpPr>
          <p:cNvPr id="59399" name="Rectangle 7"/>
          <p:cNvSpPr>
            <a:spLocks noGrp="1" noChangeArrowheads="1"/>
          </p:cNvSpPr>
          <p:nvPr>
            <p:ph type="body" idx="1"/>
          </p:nvPr>
        </p:nvSpPr>
        <p:spPr/>
        <p:txBody>
          <a:bodyPr/>
          <a:lstStyle/>
          <a:p>
            <a:pPr eaLnBrk="1" hangingPunct="1">
              <a:lnSpc>
                <a:spcPct val="90000"/>
              </a:lnSpc>
            </a:pPr>
            <a:r>
              <a:rPr lang="en-US" sz="2400" dirty="0" smtClean="0"/>
              <a:t>ONLY I hit him in the eye yesterday. (No one else did.)</a:t>
            </a:r>
          </a:p>
          <a:p>
            <a:pPr eaLnBrk="1" hangingPunct="1">
              <a:lnSpc>
                <a:spcPct val="90000"/>
              </a:lnSpc>
            </a:pPr>
            <a:r>
              <a:rPr lang="en-US" sz="2400" dirty="0" smtClean="0"/>
              <a:t>I ONLY hit him in the eye yesterday. (Did not slap him.)</a:t>
            </a:r>
          </a:p>
          <a:p>
            <a:pPr eaLnBrk="1" hangingPunct="1">
              <a:lnSpc>
                <a:spcPct val="90000"/>
              </a:lnSpc>
            </a:pPr>
            <a:r>
              <a:rPr lang="en-US" sz="2400" dirty="0" smtClean="0"/>
              <a:t>I hit ONLY him in the eye yesterday. (I did not hit others.)</a:t>
            </a:r>
          </a:p>
          <a:p>
            <a:pPr eaLnBrk="1" hangingPunct="1">
              <a:lnSpc>
                <a:spcPct val="90000"/>
              </a:lnSpc>
            </a:pPr>
            <a:r>
              <a:rPr lang="en-US" sz="2400" dirty="0" smtClean="0"/>
              <a:t>I hit him ONLY in the eye yesterday. (I did not hit outside the eye.)</a:t>
            </a:r>
          </a:p>
          <a:p>
            <a:pPr eaLnBrk="1" hangingPunct="1">
              <a:lnSpc>
                <a:spcPct val="90000"/>
              </a:lnSpc>
            </a:pPr>
            <a:r>
              <a:rPr lang="en-US" sz="2400" dirty="0" smtClean="0"/>
              <a:t>I hit him in ONLY the eye yesterday. (Not other organs.)</a:t>
            </a:r>
          </a:p>
          <a:p>
            <a:pPr eaLnBrk="1" hangingPunct="1">
              <a:lnSpc>
                <a:spcPct val="90000"/>
              </a:lnSpc>
            </a:pPr>
            <a:r>
              <a:rPr lang="en-US" sz="2400" dirty="0" smtClean="0"/>
              <a:t>I hit him in the ONLY eye yesterday. (He doesn't have another eye.)</a:t>
            </a:r>
          </a:p>
          <a:p>
            <a:pPr eaLnBrk="1" hangingPunct="1">
              <a:lnSpc>
                <a:spcPct val="90000"/>
              </a:lnSpc>
            </a:pPr>
            <a:r>
              <a:rPr lang="en-US" sz="2400" dirty="0" smtClean="0"/>
              <a:t>I hit him in the eye ONLY yesterday. (Not today.)</a:t>
            </a:r>
          </a:p>
          <a:p>
            <a:pPr eaLnBrk="1" hangingPunct="1">
              <a:lnSpc>
                <a:spcPct val="90000"/>
              </a:lnSpc>
            </a:pPr>
            <a:r>
              <a:rPr lang="en-US" sz="2400" dirty="0" smtClean="0"/>
              <a:t>I hit him in the eye yesterday ONLY. (Did not wait for today.)</a:t>
            </a:r>
          </a:p>
          <a:p>
            <a:pPr eaLnBrk="1" hangingPunct="1">
              <a:lnSpc>
                <a:spcPct val="90000"/>
              </a:lnSpc>
            </a:pPr>
            <a:endParaRPr lang="en-US" sz="24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3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39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39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939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939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939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939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939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9"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defRPr/>
            </a:pPr>
            <a:r>
              <a:rPr lang="en-US" dirty="0" smtClean="0"/>
              <a:t>While Communication a Trainer needs to take care of:</a:t>
            </a:r>
          </a:p>
        </p:txBody>
      </p:sp>
      <p:sp>
        <p:nvSpPr>
          <p:cNvPr id="15" name="Content Placeholder 14"/>
          <p:cNvSpPr>
            <a:spLocks noGrp="1"/>
          </p:cNvSpPr>
          <p:nvPr>
            <p:ph idx="1"/>
          </p:nvPr>
        </p:nvSpPr>
        <p:spPr>
          <a:xfrm>
            <a:off x="438150" y="1866900"/>
            <a:ext cx="8229600" cy="4525963"/>
          </a:xfrm>
        </p:spPr>
        <p:txBody>
          <a:bodyPr/>
          <a:lstStyle/>
          <a:p>
            <a:r>
              <a:rPr lang="en-US" dirty="0" smtClean="0"/>
              <a:t>Verbal – 7%</a:t>
            </a:r>
          </a:p>
          <a:p>
            <a:pPr lvl="1"/>
            <a:r>
              <a:rPr lang="en-US" dirty="0" smtClean="0"/>
              <a:t>All about Words &amp; Language</a:t>
            </a:r>
          </a:p>
          <a:p>
            <a:r>
              <a:rPr lang="en-US" dirty="0" smtClean="0"/>
              <a:t>Vocal – 38%</a:t>
            </a:r>
          </a:p>
          <a:p>
            <a:pPr lvl="1"/>
            <a:r>
              <a:rPr lang="en-US" dirty="0" smtClean="0"/>
              <a:t>Tone, Pitch, Volume, Accent</a:t>
            </a:r>
          </a:p>
          <a:p>
            <a:r>
              <a:rPr lang="en-US" dirty="0" smtClean="0"/>
              <a:t>Visual – 55%</a:t>
            </a:r>
          </a:p>
          <a:p>
            <a:pPr lvl="1"/>
            <a:r>
              <a:rPr lang="en-US" dirty="0" smtClean="0"/>
              <a:t>Body Language</a:t>
            </a:r>
          </a:p>
          <a:p>
            <a:endParaRPr lang="en-US" dirty="0" smtClean="0"/>
          </a:p>
          <a:p>
            <a:endParaRPr lang="en-US"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0" y="260350"/>
            <a:ext cx="9144000" cy="1012825"/>
          </a:xfrm>
        </p:spPr>
        <p:txBody>
          <a:bodyPr/>
          <a:lstStyle/>
          <a:p>
            <a:pPr eaLnBrk="1" hangingPunct="1">
              <a:defRPr/>
            </a:pPr>
            <a:r>
              <a:rPr lang="en-US" sz="3600" dirty="0" smtClean="0"/>
              <a:t>Evaluate the Barriers a Trainer is Exposed to </a:t>
            </a:r>
            <a:endParaRPr lang="en-US" sz="2800" dirty="0" smtClean="0"/>
          </a:p>
        </p:txBody>
      </p:sp>
      <p:graphicFrame>
        <p:nvGraphicFramePr>
          <p:cNvPr id="77843" name="Group 19"/>
          <p:cNvGraphicFramePr>
            <a:graphicFrameLocks noGrp="1"/>
          </p:cNvGraphicFramePr>
          <p:nvPr>
            <p:ph idx="1"/>
          </p:nvPr>
        </p:nvGraphicFramePr>
        <p:xfrm>
          <a:off x="508000" y="1628775"/>
          <a:ext cx="8178800" cy="4870451"/>
        </p:xfrm>
        <a:graphic>
          <a:graphicData uri="http://schemas.openxmlformats.org/drawingml/2006/table">
            <a:tbl>
              <a:tblPr/>
              <a:tblGrid>
                <a:gridCol w="2692400"/>
                <a:gridCol w="2743200"/>
                <a:gridCol w="2743200"/>
              </a:tblGrid>
              <a:tr h="8016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000099"/>
                          </a:solidFill>
                          <a:effectLst>
                            <a:outerShdw blurRad="38100" dist="38100" dir="2700000" algn="tl">
                              <a:srgbClr val="000000"/>
                            </a:outerShdw>
                          </a:effectLst>
                          <a:latin typeface="Calibri" pitchFamily="34" charset="0"/>
                          <a:cs typeface="Arial" pitchFamily="34" charset="0"/>
                        </a:rPr>
                        <a:t>Speaking</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000099"/>
                          </a:solidFill>
                          <a:effectLst>
                            <a:outerShdw blurRad="38100" dist="38100" dir="2700000" algn="tl">
                              <a:srgbClr val="000000"/>
                            </a:outerShdw>
                          </a:effectLst>
                          <a:latin typeface="Calibri" pitchFamily="34" charset="0"/>
                          <a:cs typeface="Arial" pitchFamily="34" charset="0"/>
                        </a:rPr>
                        <a:t>Listening-Observing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000099"/>
                          </a:solidFill>
                          <a:effectLst>
                            <a:outerShdw blurRad="38100" dist="38100" dir="2700000" algn="tl">
                              <a:srgbClr val="000000"/>
                            </a:outerShdw>
                          </a:effectLst>
                          <a:latin typeface="Calibri" pitchFamily="34" charset="0"/>
                          <a:cs typeface="Arial" pitchFamily="34" charset="0"/>
                        </a:rPr>
                        <a:t>Body Language</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87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Calibri" pitchFamily="34" charset="0"/>
                          <a:cs typeface="Arial" pitchFamily="34" charset="0"/>
                        </a:rPr>
                        <a:t>1</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1" i="0" u="none" strike="noStrike" cap="none" normalizeH="0" baseline="0" smtClean="0">
                        <a:ln>
                          <a:noFill/>
                        </a:ln>
                        <a:solidFill>
                          <a:srgbClr val="000099"/>
                        </a:solidFill>
                        <a:effectLst/>
                        <a:latin typeface="Calibri" pitchFamily="34" charset="0"/>
                        <a:cs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Calibri" pitchFamily="34" charset="0"/>
                          <a:cs typeface="Arial" pitchFamily="34" charset="0"/>
                        </a:rPr>
                        <a:t>2</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1" i="0" u="none" strike="noStrike" cap="none" normalizeH="0" baseline="0" smtClean="0">
                        <a:ln>
                          <a:noFill/>
                        </a:ln>
                        <a:solidFill>
                          <a:srgbClr val="000099"/>
                        </a:solidFill>
                        <a:effectLst/>
                        <a:latin typeface="Calibri" pitchFamily="34" charset="0"/>
                        <a:cs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Calibri" pitchFamily="34" charset="0"/>
                          <a:cs typeface="Arial" pitchFamily="34" charset="0"/>
                        </a:rPr>
                        <a:t>3</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1" i="0" u="none" strike="noStrike" cap="none" normalizeH="0" baseline="0" smtClean="0">
                        <a:ln>
                          <a:noFill/>
                        </a:ln>
                        <a:solidFill>
                          <a:srgbClr val="000099"/>
                        </a:solidFill>
                        <a:effectLst/>
                        <a:latin typeface="Calibri" pitchFamily="34" charset="0"/>
                        <a:cs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Calibri" pitchFamily="34" charset="0"/>
                          <a:cs typeface="Arial" pitchFamily="34" charset="0"/>
                        </a:rPr>
                        <a:t>4</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1" i="0" u="none" strike="noStrike" cap="none" normalizeH="0" baseline="0" smtClean="0">
                        <a:ln>
                          <a:noFill/>
                        </a:ln>
                        <a:solidFill>
                          <a:srgbClr val="000099"/>
                        </a:solidFill>
                        <a:effectLst/>
                        <a:latin typeface="Calibri" pitchFamily="34" charset="0"/>
                        <a:cs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Calibri" pitchFamily="34" charset="0"/>
                          <a:cs typeface="Arial" pitchFamily="34"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Calibri" pitchFamily="34" charset="0"/>
                          <a:cs typeface="Arial" pitchFamily="34" charset="0"/>
                        </a:rPr>
                        <a:t>1</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1" i="0" u="none" strike="noStrike" cap="none" normalizeH="0" baseline="0" smtClean="0">
                        <a:ln>
                          <a:noFill/>
                        </a:ln>
                        <a:solidFill>
                          <a:srgbClr val="000099"/>
                        </a:solidFill>
                        <a:effectLst/>
                        <a:latin typeface="Calibri" pitchFamily="34" charset="0"/>
                        <a:cs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Calibri" pitchFamily="34" charset="0"/>
                          <a:cs typeface="Arial" pitchFamily="34" charset="0"/>
                        </a:rPr>
                        <a:t>2</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1" i="0" u="none" strike="noStrike" cap="none" normalizeH="0" baseline="0" smtClean="0">
                        <a:ln>
                          <a:noFill/>
                        </a:ln>
                        <a:solidFill>
                          <a:srgbClr val="000099"/>
                        </a:solidFill>
                        <a:effectLst/>
                        <a:latin typeface="Calibri" pitchFamily="34" charset="0"/>
                        <a:cs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Calibri" pitchFamily="34" charset="0"/>
                          <a:cs typeface="Arial" pitchFamily="34" charset="0"/>
                        </a:rPr>
                        <a:t>3</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1" i="0" u="none" strike="noStrike" cap="none" normalizeH="0" baseline="0" smtClean="0">
                        <a:ln>
                          <a:noFill/>
                        </a:ln>
                        <a:solidFill>
                          <a:srgbClr val="000099"/>
                        </a:solidFill>
                        <a:effectLst/>
                        <a:latin typeface="Calibri" pitchFamily="34" charset="0"/>
                        <a:cs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Calibri" pitchFamily="34" charset="0"/>
                          <a:cs typeface="Arial" pitchFamily="34" charset="0"/>
                        </a:rPr>
                        <a:t>4</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1" i="0" u="none" strike="noStrike" cap="none" normalizeH="0" baseline="0" smtClean="0">
                        <a:ln>
                          <a:noFill/>
                        </a:ln>
                        <a:solidFill>
                          <a:srgbClr val="000099"/>
                        </a:solidFill>
                        <a:effectLst/>
                        <a:latin typeface="Calibri" pitchFamily="34" charset="0"/>
                        <a:cs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Calibri" pitchFamily="34" charset="0"/>
                          <a:cs typeface="Arial" pitchFamily="34"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Calibri" pitchFamily="34" charset="0"/>
                          <a:cs typeface="Arial" pitchFamily="34" charset="0"/>
                        </a:rPr>
                        <a:t>1</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1" i="0" u="none" strike="noStrike" cap="none" normalizeH="0" baseline="0" smtClean="0">
                        <a:ln>
                          <a:noFill/>
                        </a:ln>
                        <a:solidFill>
                          <a:srgbClr val="000099"/>
                        </a:solidFill>
                        <a:effectLst/>
                        <a:latin typeface="Calibri" pitchFamily="34" charset="0"/>
                        <a:cs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Calibri" pitchFamily="34" charset="0"/>
                          <a:cs typeface="Arial" pitchFamily="34" charset="0"/>
                        </a:rPr>
                        <a:t>2</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1" i="0" u="none" strike="noStrike" cap="none" normalizeH="0" baseline="0" smtClean="0">
                        <a:ln>
                          <a:noFill/>
                        </a:ln>
                        <a:solidFill>
                          <a:srgbClr val="000099"/>
                        </a:solidFill>
                        <a:effectLst/>
                        <a:latin typeface="Calibri" pitchFamily="34" charset="0"/>
                        <a:cs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Calibri" pitchFamily="34" charset="0"/>
                          <a:cs typeface="Arial" pitchFamily="34" charset="0"/>
                        </a:rPr>
                        <a:t>3</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1" i="0" u="none" strike="noStrike" cap="none" normalizeH="0" baseline="0" smtClean="0">
                        <a:ln>
                          <a:noFill/>
                        </a:ln>
                        <a:solidFill>
                          <a:srgbClr val="000099"/>
                        </a:solidFill>
                        <a:effectLst/>
                        <a:latin typeface="Calibri" pitchFamily="34" charset="0"/>
                        <a:cs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Calibri" pitchFamily="34" charset="0"/>
                          <a:cs typeface="Arial" pitchFamily="34" charset="0"/>
                        </a:rPr>
                        <a:t>4</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1" i="0" u="none" strike="noStrike" cap="none" normalizeH="0" baseline="0" smtClean="0">
                        <a:ln>
                          <a:noFill/>
                        </a:ln>
                        <a:solidFill>
                          <a:srgbClr val="000099"/>
                        </a:solidFill>
                        <a:effectLst/>
                        <a:latin typeface="Calibri" pitchFamily="34" charset="0"/>
                        <a:cs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Calibri" pitchFamily="34" charset="0"/>
                          <a:cs typeface="Arial" pitchFamily="34"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pPr eaLnBrk="1" hangingPunct="1">
              <a:defRPr/>
            </a:pPr>
            <a:r>
              <a:rPr lang="en-US" smtClean="0"/>
              <a:t>The Communication Process</a:t>
            </a:r>
          </a:p>
        </p:txBody>
      </p:sp>
      <p:graphicFrame>
        <p:nvGraphicFramePr>
          <p:cNvPr id="7" name="Content Placeholder 6"/>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pPr eaLnBrk="1" hangingPunct="1">
              <a:defRPr/>
            </a:pPr>
            <a:r>
              <a:rPr lang="en-US" dirty="0" smtClean="0"/>
              <a:t>Check you Communication Skills </a:t>
            </a:r>
            <a:br>
              <a:rPr lang="en-US" dirty="0" smtClean="0"/>
            </a:br>
            <a:r>
              <a:rPr lang="en-US" dirty="0" smtClean="0"/>
              <a:t>as a Trainer</a:t>
            </a:r>
          </a:p>
        </p:txBody>
      </p:sp>
      <p:sp>
        <p:nvSpPr>
          <p:cNvPr id="29699" name="Rectangle 3"/>
          <p:cNvSpPr>
            <a:spLocks noGrp="1" noChangeArrowheads="1"/>
          </p:cNvSpPr>
          <p:nvPr>
            <p:ph type="body" idx="1"/>
          </p:nvPr>
        </p:nvSpPr>
        <p:spPr/>
        <p:txBody>
          <a:bodyPr/>
          <a:lstStyle/>
          <a:p>
            <a:pPr eaLnBrk="1" hangingPunct="1"/>
            <a:r>
              <a:rPr lang="en-US" dirty="0" smtClean="0"/>
              <a:t>As a Speaker</a:t>
            </a:r>
          </a:p>
          <a:p>
            <a:pPr eaLnBrk="1" hangingPunct="1"/>
            <a:r>
              <a:rPr lang="en-US" dirty="0" smtClean="0"/>
              <a:t>As a Listener</a:t>
            </a:r>
          </a:p>
          <a:p>
            <a:pPr eaLnBrk="1" hangingPunct="1"/>
            <a:r>
              <a:rPr lang="en-US" dirty="0" smtClean="0"/>
              <a:t>As an Observer</a:t>
            </a:r>
          </a:p>
          <a:p>
            <a:pPr eaLnBrk="1" hangingPunct="1"/>
            <a:r>
              <a:rPr lang="en-US" dirty="0" smtClean="0"/>
              <a:t>As an Evaluator</a:t>
            </a:r>
          </a:p>
          <a:p>
            <a:pPr eaLnBrk="1" hangingPunct="1"/>
            <a:endParaRPr lang="en-US"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1" name="Rectangle 5"/>
          <p:cNvSpPr>
            <a:spLocks noGrp="1" noChangeArrowheads="1"/>
          </p:cNvSpPr>
          <p:nvPr>
            <p:ph type="title"/>
          </p:nvPr>
        </p:nvSpPr>
        <p:spPr/>
        <p:txBody>
          <a:bodyPr/>
          <a:lstStyle/>
          <a:p>
            <a:pPr eaLnBrk="1" hangingPunct="1">
              <a:defRPr/>
            </a:pPr>
            <a:r>
              <a:rPr lang="en-US" smtClean="0"/>
              <a:t>2. Articulation Skills</a:t>
            </a:r>
          </a:p>
        </p:txBody>
      </p:sp>
      <p:pic>
        <p:nvPicPr>
          <p:cNvPr id="30723" name="Picture 4" descr="6a00d8341c079f53ef00e555026f588834-320pi">
            <a:hlinkClick r:id="rId2"/>
          </p:cNvPr>
          <p:cNvPicPr>
            <a:picLocks noGrp="1" noChangeAspect="1" noChangeArrowheads="1"/>
          </p:cNvPicPr>
          <p:nvPr>
            <p:ph idx="1"/>
          </p:nvPr>
        </p:nvPicPr>
        <p:blipFill>
          <a:blip r:embed="rId3"/>
          <a:srcRect/>
          <a:stretch>
            <a:fillRect/>
          </a:stretch>
        </p:blipFill>
        <p:spPr>
          <a:xfrm>
            <a:off x="2381250" y="1571625"/>
            <a:ext cx="4343400" cy="4343400"/>
          </a:xfr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1" name="Rectangle 5"/>
          <p:cNvSpPr>
            <a:spLocks noGrp="1" noChangeArrowheads="1"/>
          </p:cNvSpPr>
          <p:nvPr>
            <p:ph type="title"/>
          </p:nvPr>
        </p:nvSpPr>
        <p:spPr/>
        <p:txBody>
          <a:bodyPr/>
          <a:lstStyle/>
          <a:p>
            <a:pPr eaLnBrk="1" hangingPunct="1">
              <a:defRPr/>
            </a:pPr>
            <a:r>
              <a:rPr lang="en-US" dirty="0" smtClean="0"/>
              <a:t>Articulation Skills of a Trainer </a:t>
            </a:r>
          </a:p>
        </p:txBody>
      </p:sp>
      <p:sp>
        <p:nvSpPr>
          <p:cNvPr id="60422" name="Rectangle 6"/>
          <p:cNvSpPr>
            <a:spLocks noGrp="1" noChangeArrowheads="1"/>
          </p:cNvSpPr>
          <p:nvPr>
            <p:ph type="body" idx="1"/>
          </p:nvPr>
        </p:nvSpPr>
        <p:spPr/>
        <p:txBody>
          <a:bodyPr/>
          <a:lstStyle/>
          <a:p>
            <a:pPr marL="457200" indent="-457200" eaLnBrk="1" hangingPunct="1">
              <a:buFontTx/>
              <a:buAutoNum type="arabicPeriod"/>
            </a:pPr>
            <a:r>
              <a:rPr lang="en-US" smtClean="0"/>
              <a:t>Content Structuring Skills </a:t>
            </a:r>
          </a:p>
          <a:p>
            <a:pPr marL="457200" indent="-457200" eaLnBrk="1" hangingPunct="1">
              <a:buFontTx/>
              <a:buAutoNum type="arabicPeriod"/>
            </a:pPr>
            <a:r>
              <a:rPr lang="en-US" smtClean="0"/>
              <a:t>Message Delivery Skills </a:t>
            </a:r>
          </a:p>
          <a:p>
            <a:pPr marL="457200" indent="-457200" eaLnBrk="1" hangingPunct="1">
              <a:buFontTx/>
              <a:buAutoNum type="arabicPeriod"/>
            </a:pPr>
            <a:r>
              <a:rPr lang="en-US" smtClean="0"/>
              <a:t>Handling Others</a:t>
            </a:r>
          </a:p>
          <a:p>
            <a:pPr marL="457200" indent="-457200" eaLnBrk="1" hangingPunct="1">
              <a:buFontTx/>
              <a:buAutoNum type="arabicPeriod"/>
            </a:pPr>
            <a:r>
              <a:rPr lang="en-US" smtClean="0"/>
              <a:t>Clarifying Skills</a:t>
            </a:r>
          </a:p>
          <a:p>
            <a:pPr marL="457200" indent="-457200" eaLnBrk="1" hangingPunct="1"/>
            <a:endParaRPr lang="en-US" smtClean="0"/>
          </a:p>
          <a:p>
            <a:pPr marL="457200" indent="-457200" eaLnBrk="1" hangingPunct="1"/>
            <a:r>
              <a:rPr lang="en-US" sz="2400" smtClean="0"/>
              <a:t>Please rate yourself in the following areas using the scale.</a:t>
            </a:r>
          </a:p>
          <a:p>
            <a:pPr marL="457200" indent="-457200" eaLnBrk="1" hangingPunct="1"/>
            <a:r>
              <a:rPr lang="en-US" sz="2200" smtClean="0"/>
              <a:t>5 – Always, 4 – Frequently, 3 – Occasionally, 2 – Rarely, 1 – Never</a:t>
            </a:r>
            <a:r>
              <a:rPr lang="en-US" sz="2400" smtClean="0"/>
              <a:t>  </a:t>
            </a:r>
          </a:p>
          <a:p>
            <a:pPr marL="457200" indent="-457200" eaLnBrk="1" hangingPunct="1"/>
            <a:r>
              <a:rPr lang="en-US" sz="2400" smtClean="0"/>
              <a:t>Please focus on ‘what you really do’, and NOT ‘what you think you should be doing’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4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4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42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42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042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042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042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2"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Rectangle 4"/>
          <p:cNvSpPr>
            <a:spLocks noGrp="1" noChangeArrowheads="1"/>
          </p:cNvSpPr>
          <p:nvPr>
            <p:ph type="title"/>
          </p:nvPr>
        </p:nvSpPr>
        <p:spPr/>
        <p:txBody>
          <a:bodyPr/>
          <a:lstStyle/>
          <a:p>
            <a:pPr eaLnBrk="1" hangingPunct="1">
              <a:defRPr/>
            </a:pPr>
            <a:r>
              <a:rPr lang="en-US" smtClean="0"/>
              <a:t>Content Structuring Skills</a:t>
            </a:r>
          </a:p>
        </p:txBody>
      </p:sp>
      <p:sp>
        <p:nvSpPr>
          <p:cNvPr id="61445" name="Rectangle 5"/>
          <p:cNvSpPr>
            <a:spLocks noGrp="1" noChangeArrowheads="1"/>
          </p:cNvSpPr>
          <p:nvPr>
            <p:ph type="body" idx="1"/>
          </p:nvPr>
        </p:nvSpPr>
        <p:spPr/>
        <p:txBody>
          <a:bodyPr/>
          <a:lstStyle/>
          <a:p>
            <a:pPr marL="457200" indent="-457200" eaLnBrk="1" hangingPunct="1">
              <a:lnSpc>
                <a:spcPct val="90000"/>
              </a:lnSpc>
              <a:buFontTx/>
              <a:buNone/>
            </a:pPr>
            <a:r>
              <a:rPr lang="en-US" sz="2400" smtClean="0"/>
              <a:t>1. I am able to identify all relevant points  </a:t>
            </a:r>
          </a:p>
          <a:p>
            <a:pPr marL="457200" indent="-457200" eaLnBrk="1" hangingPunct="1">
              <a:lnSpc>
                <a:spcPct val="90000"/>
              </a:lnSpc>
              <a:buFontTx/>
              <a:buNone/>
            </a:pPr>
            <a:r>
              <a:rPr lang="en-US" sz="2400" smtClean="0"/>
              <a:t>2. I take some time to collect my thoughts before I open my mouth</a:t>
            </a:r>
          </a:p>
          <a:p>
            <a:pPr marL="457200" indent="-457200" eaLnBrk="1" hangingPunct="1">
              <a:lnSpc>
                <a:spcPct val="90000"/>
              </a:lnSpc>
              <a:buFontTx/>
              <a:buNone/>
            </a:pPr>
            <a:r>
              <a:rPr lang="en-US" sz="2400" smtClean="0"/>
              <a:t>3. I can diagnose what content is missing</a:t>
            </a:r>
          </a:p>
          <a:p>
            <a:pPr marL="457200" indent="-457200" eaLnBrk="1" hangingPunct="1">
              <a:lnSpc>
                <a:spcPct val="90000"/>
              </a:lnSpc>
              <a:buFontTx/>
              <a:buNone/>
            </a:pPr>
            <a:r>
              <a:rPr lang="en-US" sz="2400" smtClean="0"/>
              <a:t>4. I am able to prioritize all topics/data based on time available</a:t>
            </a:r>
          </a:p>
          <a:p>
            <a:pPr marL="457200" indent="-457200" eaLnBrk="1" hangingPunct="1">
              <a:lnSpc>
                <a:spcPct val="90000"/>
              </a:lnSpc>
              <a:buFontTx/>
              <a:buNone/>
            </a:pPr>
            <a:r>
              <a:rPr lang="en-US" sz="2400" smtClean="0"/>
              <a:t>5. I am able to structure my sentences around the central theme/idea</a:t>
            </a:r>
          </a:p>
          <a:p>
            <a:pPr marL="457200" indent="-457200" eaLnBrk="1" hangingPunct="1">
              <a:lnSpc>
                <a:spcPct val="90000"/>
              </a:lnSpc>
              <a:buFontTx/>
              <a:buNone/>
            </a:pPr>
            <a:r>
              <a:rPr lang="en-US" sz="2400" smtClean="0"/>
              <a:t>6. I am able to accurately estimate the total time required by me</a:t>
            </a:r>
          </a:p>
          <a:p>
            <a:pPr marL="457200" indent="-457200" eaLnBrk="1" hangingPunct="1">
              <a:lnSpc>
                <a:spcPct val="90000"/>
              </a:lnSpc>
              <a:buFontTx/>
              <a:buNone/>
            </a:pPr>
            <a:r>
              <a:rPr lang="en-US" sz="2400" smtClean="0"/>
              <a:t>7. I make a sincere effort to keep things as simple and non-technical as possible while talking to a layman.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4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4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4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4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4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44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144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5"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Rectangle 4"/>
          <p:cNvSpPr>
            <a:spLocks noGrp="1" noChangeArrowheads="1"/>
          </p:cNvSpPr>
          <p:nvPr>
            <p:ph type="title"/>
          </p:nvPr>
        </p:nvSpPr>
        <p:spPr/>
        <p:txBody>
          <a:bodyPr/>
          <a:lstStyle/>
          <a:p>
            <a:pPr eaLnBrk="1" hangingPunct="1">
              <a:defRPr/>
            </a:pPr>
            <a:r>
              <a:rPr lang="en-US" smtClean="0"/>
              <a:t>Message Delivery Skills</a:t>
            </a:r>
          </a:p>
        </p:txBody>
      </p:sp>
      <p:sp>
        <p:nvSpPr>
          <p:cNvPr id="62469" name="Rectangle 5"/>
          <p:cNvSpPr>
            <a:spLocks noGrp="1" noChangeArrowheads="1"/>
          </p:cNvSpPr>
          <p:nvPr>
            <p:ph type="body" idx="1"/>
          </p:nvPr>
        </p:nvSpPr>
        <p:spPr/>
        <p:txBody>
          <a:bodyPr/>
          <a:lstStyle/>
          <a:p>
            <a:pPr eaLnBrk="1" hangingPunct="1">
              <a:buFontTx/>
              <a:buNone/>
            </a:pPr>
            <a:r>
              <a:rPr lang="en-US" sz="2400" dirty="0" smtClean="0"/>
              <a:t>1. I always ‘Set the Context’ before I begin. (explain the purpose, background, etc.)</a:t>
            </a:r>
          </a:p>
          <a:p>
            <a:pPr eaLnBrk="1" hangingPunct="1">
              <a:buFontTx/>
              <a:buNone/>
            </a:pPr>
            <a:r>
              <a:rPr lang="en-US" sz="2400" dirty="0" smtClean="0"/>
              <a:t>2. I am consciously aware of the drawbacks of all media (telephone, email, internet etc.)</a:t>
            </a:r>
          </a:p>
          <a:p>
            <a:pPr eaLnBrk="1" hangingPunct="1">
              <a:buFontTx/>
              <a:buNone/>
            </a:pPr>
            <a:r>
              <a:rPr lang="en-US" sz="2400" dirty="0" smtClean="0"/>
              <a:t>3. For important situations, I rehearse the delivery beforehand.</a:t>
            </a:r>
          </a:p>
          <a:p>
            <a:pPr eaLnBrk="1" hangingPunct="1">
              <a:buFontTx/>
              <a:buNone/>
            </a:pPr>
            <a:r>
              <a:rPr lang="en-US" sz="2400" dirty="0" smtClean="0"/>
              <a:t>4. I organize all my thoughts in a specific order; I maintain that order during delivery.</a:t>
            </a:r>
          </a:p>
          <a:p>
            <a:pPr eaLnBrk="1" hangingPunct="1">
              <a:buFontTx/>
              <a:buNone/>
            </a:pPr>
            <a:r>
              <a:rPr lang="en-US" sz="2400" dirty="0" smtClean="0"/>
              <a:t>5. I never get carried away, even while explaining something passionately.</a:t>
            </a:r>
          </a:p>
          <a:p>
            <a:pPr eaLnBrk="1" hangingPunct="1">
              <a:buFontTx/>
              <a:buNone/>
            </a:pPr>
            <a:r>
              <a:rPr lang="en-US" sz="2400" dirty="0" smtClean="0"/>
              <a:t>6. I pause at regular intervals to let my words ‘sink in’.</a:t>
            </a:r>
          </a:p>
          <a:p>
            <a:pPr eaLnBrk="1" hangingPunct="1">
              <a:buFontTx/>
              <a:buNone/>
            </a:pPr>
            <a:r>
              <a:rPr lang="en-US" sz="2400" dirty="0" smtClean="0"/>
              <a:t>7. I can supplement my ‘words’ with the appropriate ‘non-verbal cues’.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46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246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246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246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246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246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246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9"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Rectangle 4"/>
          <p:cNvSpPr>
            <a:spLocks noGrp="1" noChangeArrowheads="1"/>
          </p:cNvSpPr>
          <p:nvPr>
            <p:ph type="title"/>
          </p:nvPr>
        </p:nvSpPr>
        <p:spPr/>
        <p:txBody>
          <a:bodyPr/>
          <a:lstStyle/>
          <a:p>
            <a:pPr eaLnBrk="1" hangingPunct="1">
              <a:defRPr/>
            </a:pPr>
            <a:r>
              <a:rPr lang="en-US" smtClean="0"/>
              <a:t>Skills related to ‘Handling Others’ </a:t>
            </a:r>
          </a:p>
        </p:txBody>
      </p:sp>
      <p:sp>
        <p:nvSpPr>
          <p:cNvPr id="63493" name="Rectangle 5"/>
          <p:cNvSpPr>
            <a:spLocks noGrp="1" noChangeArrowheads="1"/>
          </p:cNvSpPr>
          <p:nvPr>
            <p:ph type="body" idx="1"/>
          </p:nvPr>
        </p:nvSpPr>
        <p:spPr/>
        <p:txBody>
          <a:bodyPr/>
          <a:lstStyle/>
          <a:p>
            <a:pPr eaLnBrk="1" hangingPunct="1">
              <a:buFontTx/>
              <a:buNone/>
            </a:pPr>
            <a:r>
              <a:rPr lang="en-US" sz="2400" smtClean="0"/>
              <a:t>1. I am aware of my ‘audience’; I know what their expectations are.</a:t>
            </a:r>
          </a:p>
          <a:p>
            <a:pPr eaLnBrk="1" hangingPunct="1">
              <a:buFontTx/>
              <a:buNone/>
            </a:pPr>
            <a:r>
              <a:rPr lang="en-US" sz="2400" smtClean="0"/>
              <a:t>2. I encourage others to ask questions while I speak.</a:t>
            </a:r>
          </a:p>
          <a:p>
            <a:pPr eaLnBrk="1" hangingPunct="1">
              <a:buFontTx/>
              <a:buNone/>
            </a:pPr>
            <a:r>
              <a:rPr lang="en-US" sz="2400" smtClean="0"/>
              <a:t>3. I request my ‘listeners’ to share their thoughts and feelings periodically.</a:t>
            </a:r>
          </a:p>
          <a:p>
            <a:pPr eaLnBrk="1" hangingPunct="1">
              <a:buFontTx/>
              <a:buNone/>
            </a:pPr>
            <a:r>
              <a:rPr lang="en-US" sz="2400" smtClean="0"/>
              <a:t>4. I am able to read ‘verbal cues’ displayed by others.</a:t>
            </a:r>
          </a:p>
          <a:p>
            <a:pPr eaLnBrk="1" hangingPunct="1">
              <a:buFontTx/>
              <a:buNone/>
            </a:pPr>
            <a:r>
              <a:rPr lang="en-US" sz="2400" smtClean="0"/>
              <a:t>5. I am able to read ‘non-verbal cues’ displayed by others.</a:t>
            </a:r>
          </a:p>
          <a:p>
            <a:pPr eaLnBrk="1" hangingPunct="1">
              <a:buFontTx/>
              <a:buNone/>
            </a:pPr>
            <a:r>
              <a:rPr lang="en-US" sz="2400" smtClean="0"/>
              <a:t>6. I can remain calm and objective, even if I have a huge personal stake in the issue being discussed </a:t>
            </a:r>
          </a:p>
          <a:p>
            <a:pPr eaLnBrk="1" hangingPunct="1">
              <a:buFontTx/>
              <a:buNone/>
            </a:pPr>
            <a:r>
              <a:rPr lang="en-US" sz="2400" smtClean="0"/>
              <a:t>7. I always maintain eye-contact, even with people I dislike.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9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49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49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349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349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349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349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Rectangle 4"/>
          <p:cNvSpPr>
            <a:spLocks noGrp="1" noChangeArrowheads="1"/>
          </p:cNvSpPr>
          <p:nvPr>
            <p:ph type="title"/>
          </p:nvPr>
        </p:nvSpPr>
        <p:spPr/>
        <p:txBody>
          <a:bodyPr/>
          <a:lstStyle/>
          <a:p>
            <a:pPr eaLnBrk="1" hangingPunct="1">
              <a:defRPr/>
            </a:pPr>
            <a:r>
              <a:rPr lang="en-US" smtClean="0"/>
              <a:t>Clarifying Skills</a:t>
            </a:r>
          </a:p>
        </p:txBody>
      </p:sp>
      <p:sp>
        <p:nvSpPr>
          <p:cNvPr id="64517" name="Rectangle 5"/>
          <p:cNvSpPr>
            <a:spLocks noGrp="1" noChangeArrowheads="1"/>
          </p:cNvSpPr>
          <p:nvPr>
            <p:ph type="body" idx="1"/>
          </p:nvPr>
        </p:nvSpPr>
        <p:spPr>
          <a:xfrm>
            <a:off x="438150" y="1638300"/>
            <a:ext cx="8229600" cy="4525963"/>
          </a:xfrm>
        </p:spPr>
        <p:txBody>
          <a:bodyPr/>
          <a:lstStyle/>
          <a:p>
            <a:pPr marL="609600" indent="-609600" eaLnBrk="1" hangingPunct="1">
              <a:buFontTx/>
              <a:buAutoNum type="arabicPeriod"/>
            </a:pPr>
            <a:r>
              <a:rPr lang="en-US" sz="2400" smtClean="0"/>
              <a:t>I encourage others to ask questions while I speak.</a:t>
            </a:r>
          </a:p>
          <a:p>
            <a:pPr marL="609600" indent="-609600" eaLnBrk="1" hangingPunct="1">
              <a:buFontTx/>
              <a:buAutoNum type="arabicPeriod"/>
            </a:pPr>
            <a:r>
              <a:rPr lang="en-US" sz="2400" smtClean="0"/>
              <a:t>1. When I speak, it is my duty to confirm whether the listener has understood accurately. (Ask Feedback)</a:t>
            </a:r>
          </a:p>
          <a:p>
            <a:pPr marL="609600" indent="-609600" eaLnBrk="1" hangingPunct="1">
              <a:buFontTx/>
              <a:buAutoNum type="arabicPeriod"/>
            </a:pPr>
            <a:r>
              <a:rPr lang="en-US" sz="2400" smtClean="0"/>
              <a:t>2. When others speak, I usually confirm my understanding of what I have heard. (Give Feedback)</a:t>
            </a:r>
          </a:p>
          <a:p>
            <a:pPr marL="609600" indent="-609600" eaLnBrk="1" hangingPunct="1">
              <a:buFontTx/>
              <a:buAutoNum type="arabicPeriod"/>
            </a:pPr>
            <a:r>
              <a:rPr lang="en-US" sz="2400" smtClean="0"/>
              <a:t>3. If I don’t agree with somebody, I tend to ask questions that clarify rather than challenge.</a:t>
            </a:r>
          </a:p>
          <a:p>
            <a:pPr marL="609600" indent="-609600" eaLnBrk="1" hangingPunct="1">
              <a:buFontTx/>
              <a:buAutoNum type="arabicPeriod"/>
            </a:pPr>
            <a:r>
              <a:rPr lang="en-US" sz="2400" smtClean="0"/>
              <a:t>4. Whenever I have a doubt, I ask (that  moment) or I record my doubt in writing.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5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451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451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451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451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7"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defRPr/>
            </a:pPr>
            <a:r>
              <a:rPr lang="en-US" smtClean="0"/>
              <a:t>3. Presentation Skills</a:t>
            </a:r>
          </a:p>
        </p:txBody>
      </p:sp>
      <p:pic>
        <p:nvPicPr>
          <p:cNvPr id="36867" name="Picture 4"/>
          <p:cNvPicPr>
            <a:picLocks noGrp="1" noChangeAspect="1" noChangeArrowheads="1"/>
          </p:cNvPicPr>
          <p:nvPr>
            <p:ph type="body" idx="1"/>
          </p:nvPr>
        </p:nvPicPr>
        <p:blipFill>
          <a:blip r:embed="rId2"/>
          <a:srcRect/>
          <a:stretch>
            <a:fillRect/>
          </a:stretch>
        </p:blipFill>
        <p:spPr>
          <a:xfrm>
            <a:off x="2413000" y="1704975"/>
            <a:ext cx="4318000" cy="4305300"/>
          </a:xfr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70658" name="Object 2"/>
          <p:cNvGraphicFramePr>
            <a:graphicFrameLocks noChangeAspect="1"/>
          </p:cNvGraphicFramePr>
          <p:nvPr/>
        </p:nvGraphicFramePr>
        <p:xfrm>
          <a:off x="3733800" y="2286000"/>
          <a:ext cx="2084388" cy="2514600"/>
        </p:xfrm>
        <a:graphic>
          <a:graphicData uri="http://schemas.openxmlformats.org/presentationml/2006/ole">
            <mc:AlternateContent xmlns:mc="http://schemas.openxmlformats.org/markup-compatibility/2006">
              <mc:Choice xmlns:v="urn:schemas-microsoft-com:vml" Requires="v">
                <p:oleObj spid="_x0000_s3075" name="Clip" r:id="rId3" imgW="3848040" imgH="5478120" progId="">
                  <p:embed/>
                </p:oleObj>
              </mc:Choice>
              <mc:Fallback>
                <p:oleObj name="Clip" r:id="rId3" imgW="3848040" imgH="5478120"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2286000"/>
                        <a:ext cx="2084388" cy="2514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0659" name="Rectangle 3"/>
          <p:cNvSpPr>
            <a:spLocks noGrp="1" noChangeArrowheads="1"/>
          </p:cNvSpPr>
          <p:nvPr>
            <p:ph type="title"/>
          </p:nvPr>
        </p:nvSpPr>
        <p:spPr/>
        <p:txBody>
          <a:bodyPr/>
          <a:lstStyle/>
          <a:p>
            <a:pPr eaLnBrk="1" hangingPunct="1">
              <a:defRPr/>
            </a:pPr>
            <a:r>
              <a:rPr lang="en-US" smtClean="0"/>
              <a:t>Stage Fright?</a:t>
            </a:r>
          </a:p>
        </p:txBody>
      </p:sp>
      <p:grpSp>
        <p:nvGrpSpPr>
          <p:cNvPr id="2" name="Group 4"/>
          <p:cNvGrpSpPr>
            <a:grpSpLocks/>
          </p:cNvGrpSpPr>
          <p:nvPr/>
        </p:nvGrpSpPr>
        <p:grpSpPr bwMode="auto">
          <a:xfrm>
            <a:off x="457200" y="2438400"/>
            <a:ext cx="7924800" cy="3962400"/>
            <a:chOff x="288" y="1536"/>
            <a:chExt cx="4992" cy="2496"/>
          </a:xfrm>
        </p:grpSpPr>
        <p:sp>
          <p:nvSpPr>
            <p:cNvPr id="3077" name="Line 5"/>
            <p:cNvSpPr>
              <a:spLocks noChangeShapeType="1"/>
            </p:cNvSpPr>
            <p:nvPr/>
          </p:nvSpPr>
          <p:spPr bwMode="auto">
            <a:xfrm flipV="1">
              <a:off x="3408" y="1776"/>
              <a:ext cx="576" cy="144"/>
            </a:xfrm>
            <a:prstGeom prst="line">
              <a:avLst/>
            </a:prstGeom>
            <a:noFill/>
            <a:ln w="57150">
              <a:solidFill>
                <a:srgbClr val="0000FF"/>
              </a:solidFill>
              <a:round/>
              <a:headEnd/>
              <a:tailEnd type="triangle" w="med" len="med"/>
            </a:ln>
          </p:spPr>
          <p:txBody>
            <a:bodyPr wrap="none" anchor="ctr"/>
            <a:lstStyle/>
            <a:p>
              <a:endParaRPr lang="en-US"/>
            </a:p>
          </p:txBody>
        </p:sp>
        <p:sp>
          <p:nvSpPr>
            <p:cNvPr id="3078" name="Oval 6"/>
            <p:cNvSpPr>
              <a:spLocks noChangeArrowheads="1"/>
            </p:cNvSpPr>
            <p:nvPr/>
          </p:nvSpPr>
          <p:spPr bwMode="auto">
            <a:xfrm>
              <a:off x="864" y="3312"/>
              <a:ext cx="1056" cy="432"/>
            </a:xfrm>
            <a:prstGeom prst="ellipse">
              <a:avLst/>
            </a:prstGeom>
            <a:gradFill rotWithShape="0">
              <a:gsLst>
                <a:gs pos="0">
                  <a:srgbClr val="F503CD"/>
                </a:gs>
                <a:gs pos="100000">
                  <a:srgbClr val="71015F"/>
                </a:gs>
              </a:gsLst>
              <a:path path="shape">
                <a:fillToRect l="50000" t="50000" r="50000" b="50000"/>
              </a:path>
            </a:gradFill>
            <a:ln w="9525">
              <a:solidFill>
                <a:schemeClr val="tx1"/>
              </a:solidFill>
              <a:round/>
              <a:headEnd/>
              <a:tailEnd/>
            </a:ln>
          </p:spPr>
          <p:txBody>
            <a:bodyPr wrap="none" anchor="ctr"/>
            <a:lstStyle/>
            <a:p>
              <a:pPr algn="ctr" eaLnBrk="0" hangingPunct="0"/>
              <a:r>
                <a:rPr lang="en-US" sz="2000" b="1">
                  <a:solidFill>
                    <a:srgbClr val="FFFF00"/>
                  </a:solidFill>
                  <a:latin typeface="Comic Sans MS" pitchFamily="66" charset="0"/>
                </a:rPr>
                <a:t>Palpitation</a:t>
              </a:r>
            </a:p>
          </p:txBody>
        </p:sp>
        <p:sp>
          <p:nvSpPr>
            <p:cNvPr id="3079" name="Oval 7"/>
            <p:cNvSpPr>
              <a:spLocks noChangeArrowheads="1"/>
            </p:cNvSpPr>
            <p:nvPr/>
          </p:nvSpPr>
          <p:spPr bwMode="auto">
            <a:xfrm>
              <a:off x="2400" y="3696"/>
              <a:ext cx="1104" cy="336"/>
            </a:xfrm>
            <a:prstGeom prst="ellipse">
              <a:avLst/>
            </a:prstGeom>
            <a:gradFill rotWithShape="0">
              <a:gsLst>
                <a:gs pos="0">
                  <a:srgbClr val="F503CD"/>
                </a:gs>
                <a:gs pos="100000">
                  <a:srgbClr val="71015F"/>
                </a:gs>
              </a:gsLst>
              <a:path path="shape">
                <a:fillToRect l="50000" t="50000" r="50000" b="50000"/>
              </a:path>
            </a:gradFill>
            <a:ln w="9525">
              <a:solidFill>
                <a:schemeClr val="tx1"/>
              </a:solidFill>
              <a:round/>
              <a:headEnd/>
              <a:tailEnd/>
            </a:ln>
          </p:spPr>
          <p:txBody>
            <a:bodyPr wrap="none" anchor="ctr"/>
            <a:lstStyle/>
            <a:p>
              <a:pPr algn="ctr" eaLnBrk="0" hangingPunct="0"/>
              <a:r>
                <a:rPr lang="en-US" sz="2000" b="1">
                  <a:solidFill>
                    <a:srgbClr val="FFFF00"/>
                  </a:solidFill>
                  <a:latin typeface="Comic Sans MS" pitchFamily="66" charset="0"/>
                </a:rPr>
                <a:t>Mind Blank</a:t>
              </a:r>
            </a:p>
          </p:txBody>
        </p:sp>
        <p:sp>
          <p:nvSpPr>
            <p:cNvPr id="3080" name="Line 8"/>
            <p:cNvSpPr>
              <a:spLocks noChangeShapeType="1"/>
            </p:cNvSpPr>
            <p:nvPr/>
          </p:nvSpPr>
          <p:spPr bwMode="auto">
            <a:xfrm rot="4963075" flipV="1">
              <a:off x="3500" y="2730"/>
              <a:ext cx="480" cy="576"/>
            </a:xfrm>
            <a:prstGeom prst="line">
              <a:avLst/>
            </a:prstGeom>
            <a:noFill/>
            <a:ln w="57150">
              <a:solidFill>
                <a:srgbClr val="0000FF"/>
              </a:solidFill>
              <a:round/>
              <a:headEnd/>
              <a:tailEnd type="triangle" w="med" len="med"/>
            </a:ln>
          </p:spPr>
          <p:txBody>
            <a:bodyPr wrap="none" anchor="ctr"/>
            <a:lstStyle/>
            <a:p>
              <a:endParaRPr lang="en-US"/>
            </a:p>
          </p:txBody>
        </p:sp>
        <p:sp>
          <p:nvSpPr>
            <p:cNvPr id="3081" name="Oval 9"/>
            <p:cNvSpPr>
              <a:spLocks noChangeArrowheads="1"/>
            </p:cNvSpPr>
            <p:nvPr/>
          </p:nvSpPr>
          <p:spPr bwMode="auto">
            <a:xfrm>
              <a:off x="288" y="1632"/>
              <a:ext cx="1392" cy="384"/>
            </a:xfrm>
            <a:prstGeom prst="ellipse">
              <a:avLst/>
            </a:prstGeom>
            <a:gradFill rotWithShape="0">
              <a:gsLst>
                <a:gs pos="0">
                  <a:srgbClr val="F503CD"/>
                </a:gs>
                <a:gs pos="100000">
                  <a:srgbClr val="71015F"/>
                </a:gs>
              </a:gsLst>
              <a:path path="shape">
                <a:fillToRect l="50000" t="50000" r="50000" b="50000"/>
              </a:path>
            </a:gradFill>
            <a:ln w="9525">
              <a:solidFill>
                <a:schemeClr val="tx1"/>
              </a:solidFill>
              <a:round/>
              <a:headEnd/>
              <a:tailEnd/>
            </a:ln>
          </p:spPr>
          <p:txBody>
            <a:bodyPr wrap="none" anchor="ctr"/>
            <a:lstStyle/>
            <a:p>
              <a:pPr algn="ctr" eaLnBrk="0" hangingPunct="0"/>
              <a:r>
                <a:rPr lang="en-US" sz="2000" b="1">
                  <a:solidFill>
                    <a:srgbClr val="FFFF00"/>
                  </a:solidFill>
                  <a:latin typeface="Comic Sans MS" pitchFamily="66" charset="0"/>
                </a:rPr>
                <a:t>Stomach ~@%^</a:t>
              </a:r>
            </a:p>
          </p:txBody>
        </p:sp>
        <p:sp>
          <p:nvSpPr>
            <p:cNvPr id="3082" name="Oval 10"/>
            <p:cNvSpPr>
              <a:spLocks noChangeArrowheads="1"/>
            </p:cNvSpPr>
            <p:nvPr/>
          </p:nvSpPr>
          <p:spPr bwMode="auto">
            <a:xfrm>
              <a:off x="4224" y="2448"/>
              <a:ext cx="912" cy="384"/>
            </a:xfrm>
            <a:prstGeom prst="ellipse">
              <a:avLst/>
            </a:prstGeom>
            <a:gradFill rotWithShape="0">
              <a:gsLst>
                <a:gs pos="0">
                  <a:srgbClr val="F503CD"/>
                </a:gs>
                <a:gs pos="100000">
                  <a:srgbClr val="71015F"/>
                </a:gs>
              </a:gsLst>
              <a:path path="shape">
                <a:fillToRect l="50000" t="50000" r="50000" b="50000"/>
              </a:path>
            </a:gradFill>
            <a:ln w="9525">
              <a:solidFill>
                <a:schemeClr val="tx1"/>
              </a:solidFill>
              <a:round/>
              <a:headEnd/>
              <a:tailEnd/>
            </a:ln>
          </p:spPr>
          <p:txBody>
            <a:bodyPr wrap="none" anchor="ctr"/>
            <a:lstStyle/>
            <a:p>
              <a:pPr algn="ctr" eaLnBrk="0" hangingPunct="0"/>
              <a:r>
                <a:rPr lang="en-US" sz="2000" b="1">
                  <a:solidFill>
                    <a:srgbClr val="FFFF00"/>
                  </a:solidFill>
                  <a:latin typeface="Comic Sans MS" pitchFamily="66" charset="0"/>
                </a:rPr>
                <a:t>Jitters</a:t>
              </a:r>
            </a:p>
          </p:txBody>
        </p:sp>
        <p:sp>
          <p:nvSpPr>
            <p:cNvPr id="3083" name="Line 11"/>
            <p:cNvSpPr>
              <a:spLocks noChangeShapeType="1"/>
            </p:cNvSpPr>
            <p:nvPr/>
          </p:nvSpPr>
          <p:spPr bwMode="auto">
            <a:xfrm rot="10595354" flipV="1">
              <a:off x="1920" y="2930"/>
              <a:ext cx="624" cy="384"/>
            </a:xfrm>
            <a:prstGeom prst="line">
              <a:avLst/>
            </a:prstGeom>
            <a:noFill/>
            <a:ln w="57150">
              <a:solidFill>
                <a:srgbClr val="0000FF"/>
              </a:solidFill>
              <a:round/>
              <a:headEnd/>
              <a:tailEnd type="triangle" w="med" len="med"/>
            </a:ln>
          </p:spPr>
          <p:txBody>
            <a:bodyPr wrap="none" anchor="ctr"/>
            <a:lstStyle/>
            <a:p>
              <a:endParaRPr lang="en-US"/>
            </a:p>
          </p:txBody>
        </p:sp>
        <p:sp>
          <p:nvSpPr>
            <p:cNvPr id="3084" name="Oval 12"/>
            <p:cNvSpPr>
              <a:spLocks noChangeArrowheads="1"/>
            </p:cNvSpPr>
            <p:nvPr/>
          </p:nvSpPr>
          <p:spPr bwMode="auto">
            <a:xfrm>
              <a:off x="4080" y="3264"/>
              <a:ext cx="912" cy="432"/>
            </a:xfrm>
            <a:prstGeom prst="ellipse">
              <a:avLst/>
            </a:prstGeom>
            <a:gradFill rotWithShape="0">
              <a:gsLst>
                <a:gs pos="0">
                  <a:srgbClr val="F503CD"/>
                </a:gs>
                <a:gs pos="100000">
                  <a:srgbClr val="71015F"/>
                </a:gs>
              </a:gsLst>
              <a:path path="shape">
                <a:fillToRect l="50000" t="50000" r="50000" b="50000"/>
              </a:path>
            </a:gradFill>
            <a:ln w="9525">
              <a:solidFill>
                <a:schemeClr val="tx1"/>
              </a:solidFill>
              <a:round/>
              <a:headEnd/>
              <a:tailEnd/>
            </a:ln>
          </p:spPr>
          <p:txBody>
            <a:bodyPr wrap="none" anchor="ctr"/>
            <a:lstStyle/>
            <a:p>
              <a:pPr algn="ctr" eaLnBrk="0" hangingPunct="0"/>
              <a:r>
                <a:rPr lang="en-US" sz="2000" b="1">
                  <a:solidFill>
                    <a:srgbClr val="FFFF00"/>
                  </a:solidFill>
                  <a:latin typeface="Comic Sans MS" pitchFamily="66" charset="0"/>
                </a:rPr>
                <a:t>Anxiety</a:t>
              </a:r>
            </a:p>
          </p:txBody>
        </p:sp>
        <p:sp>
          <p:nvSpPr>
            <p:cNvPr id="3085" name="Oval 13"/>
            <p:cNvSpPr>
              <a:spLocks noChangeArrowheads="1"/>
            </p:cNvSpPr>
            <p:nvPr/>
          </p:nvSpPr>
          <p:spPr bwMode="auto">
            <a:xfrm>
              <a:off x="3984" y="1536"/>
              <a:ext cx="1296" cy="384"/>
            </a:xfrm>
            <a:prstGeom prst="ellipse">
              <a:avLst/>
            </a:prstGeom>
            <a:gradFill rotWithShape="0">
              <a:gsLst>
                <a:gs pos="0">
                  <a:srgbClr val="F503CD"/>
                </a:gs>
                <a:gs pos="100000">
                  <a:srgbClr val="71015F"/>
                </a:gs>
              </a:gsLst>
              <a:path path="shape">
                <a:fillToRect l="50000" t="50000" r="50000" b="50000"/>
              </a:path>
            </a:gradFill>
            <a:ln w="9525">
              <a:solidFill>
                <a:schemeClr val="tx1"/>
              </a:solidFill>
              <a:round/>
              <a:headEnd/>
              <a:tailEnd/>
            </a:ln>
          </p:spPr>
          <p:txBody>
            <a:bodyPr wrap="none" anchor="ctr"/>
            <a:lstStyle/>
            <a:p>
              <a:pPr algn="ctr" eaLnBrk="0" hangingPunct="0"/>
              <a:r>
                <a:rPr lang="en-US" sz="2000" b="1">
                  <a:solidFill>
                    <a:srgbClr val="FFFF00"/>
                  </a:solidFill>
                  <a:latin typeface="Comic Sans MS" pitchFamily="66" charset="0"/>
                </a:rPr>
                <a:t>  Nervousness</a:t>
              </a:r>
            </a:p>
          </p:txBody>
        </p:sp>
        <p:sp>
          <p:nvSpPr>
            <p:cNvPr id="3086" name="Line 14"/>
            <p:cNvSpPr>
              <a:spLocks noChangeShapeType="1"/>
            </p:cNvSpPr>
            <p:nvPr/>
          </p:nvSpPr>
          <p:spPr bwMode="auto">
            <a:xfrm rot="7864811" flipV="1">
              <a:off x="2806" y="3146"/>
              <a:ext cx="400" cy="347"/>
            </a:xfrm>
            <a:prstGeom prst="line">
              <a:avLst/>
            </a:prstGeom>
            <a:noFill/>
            <a:ln w="57150">
              <a:solidFill>
                <a:srgbClr val="0000FF"/>
              </a:solidFill>
              <a:round/>
              <a:headEnd/>
              <a:tailEnd type="triangle" w="med" len="med"/>
            </a:ln>
          </p:spPr>
          <p:txBody>
            <a:bodyPr wrap="none" anchor="ctr"/>
            <a:lstStyle/>
            <a:p>
              <a:endParaRPr lang="en-US"/>
            </a:p>
          </p:txBody>
        </p:sp>
        <p:sp>
          <p:nvSpPr>
            <p:cNvPr id="3087" name="Line 15"/>
            <p:cNvSpPr>
              <a:spLocks noChangeShapeType="1"/>
            </p:cNvSpPr>
            <p:nvPr/>
          </p:nvSpPr>
          <p:spPr bwMode="auto">
            <a:xfrm rot="5567972" flipV="1">
              <a:off x="3788" y="2169"/>
              <a:ext cx="109" cy="571"/>
            </a:xfrm>
            <a:prstGeom prst="line">
              <a:avLst/>
            </a:prstGeom>
            <a:noFill/>
            <a:ln w="57150">
              <a:solidFill>
                <a:srgbClr val="0000FF"/>
              </a:solidFill>
              <a:round/>
              <a:headEnd/>
              <a:tailEnd type="triangle" w="med" len="med"/>
            </a:ln>
          </p:spPr>
          <p:txBody>
            <a:bodyPr wrap="none" anchor="ctr"/>
            <a:lstStyle/>
            <a:p>
              <a:endParaRPr lang="en-US"/>
            </a:p>
          </p:txBody>
        </p:sp>
        <p:sp>
          <p:nvSpPr>
            <p:cNvPr id="3088" name="Oval 16"/>
            <p:cNvSpPr>
              <a:spLocks noChangeArrowheads="1"/>
            </p:cNvSpPr>
            <p:nvPr/>
          </p:nvSpPr>
          <p:spPr bwMode="auto">
            <a:xfrm>
              <a:off x="528" y="2544"/>
              <a:ext cx="1056" cy="336"/>
            </a:xfrm>
            <a:prstGeom prst="ellipse">
              <a:avLst/>
            </a:prstGeom>
            <a:gradFill rotWithShape="0">
              <a:gsLst>
                <a:gs pos="0">
                  <a:srgbClr val="F503CD"/>
                </a:gs>
                <a:gs pos="100000">
                  <a:srgbClr val="71015F"/>
                </a:gs>
              </a:gsLst>
              <a:path path="shape">
                <a:fillToRect l="50000" t="50000" r="50000" b="50000"/>
              </a:path>
            </a:gradFill>
            <a:ln w="9525">
              <a:solidFill>
                <a:schemeClr val="tx1"/>
              </a:solidFill>
              <a:round/>
              <a:headEnd/>
              <a:tailEnd/>
            </a:ln>
          </p:spPr>
          <p:txBody>
            <a:bodyPr wrap="none" anchor="ctr"/>
            <a:lstStyle/>
            <a:p>
              <a:pPr algn="ctr" eaLnBrk="0" hangingPunct="0"/>
              <a:r>
                <a:rPr lang="en-US" sz="2000" b="1">
                  <a:solidFill>
                    <a:srgbClr val="FFFF00"/>
                  </a:solidFill>
                  <a:latin typeface="Comic Sans MS" pitchFamily="66" charset="0"/>
                </a:rPr>
                <a:t>Fear</a:t>
              </a:r>
            </a:p>
          </p:txBody>
        </p:sp>
        <p:sp>
          <p:nvSpPr>
            <p:cNvPr id="3089" name="Line 17"/>
            <p:cNvSpPr>
              <a:spLocks noChangeShapeType="1"/>
            </p:cNvSpPr>
            <p:nvPr/>
          </p:nvSpPr>
          <p:spPr bwMode="auto">
            <a:xfrm rot="-5609176" flipH="1" flipV="1">
              <a:off x="1911" y="2265"/>
              <a:ext cx="109" cy="571"/>
            </a:xfrm>
            <a:prstGeom prst="line">
              <a:avLst/>
            </a:prstGeom>
            <a:noFill/>
            <a:ln w="57150">
              <a:solidFill>
                <a:srgbClr val="0000FF"/>
              </a:solidFill>
              <a:round/>
              <a:headEnd/>
              <a:tailEnd type="triangle" w="med" len="med"/>
            </a:ln>
          </p:spPr>
          <p:txBody>
            <a:bodyPr wrap="none" anchor="ctr"/>
            <a:lstStyle/>
            <a:p>
              <a:endParaRPr lang="en-US"/>
            </a:p>
          </p:txBody>
        </p:sp>
        <p:sp>
          <p:nvSpPr>
            <p:cNvPr id="3090" name="Line 18"/>
            <p:cNvSpPr>
              <a:spLocks noChangeShapeType="1"/>
            </p:cNvSpPr>
            <p:nvPr/>
          </p:nvSpPr>
          <p:spPr bwMode="auto">
            <a:xfrm flipH="1" flipV="1">
              <a:off x="1728" y="1872"/>
              <a:ext cx="576" cy="144"/>
            </a:xfrm>
            <a:prstGeom prst="line">
              <a:avLst/>
            </a:prstGeom>
            <a:noFill/>
            <a:ln w="57150">
              <a:solidFill>
                <a:srgbClr val="0000FF"/>
              </a:solidFill>
              <a:round/>
              <a:headEnd/>
              <a:tailEnd type="triangle" w="med" len="med"/>
            </a:ln>
          </p:spPr>
          <p:txBody>
            <a:bodyPr wrap="none" anchor="ct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70658"/>
                                        </p:tgtEl>
                                        <p:attrNameLst>
                                          <p:attrName>style.visibility</p:attrName>
                                        </p:attrNameLst>
                                      </p:cBhvr>
                                      <p:to>
                                        <p:strVal val="visible"/>
                                      </p:to>
                                    </p:set>
                                    <p:anim calcmode="lin" valueType="num">
                                      <p:cBhvr>
                                        <p:cTn id="7" dur="500" fill="hold"/>
                                        <p:tgtEl>
                                          <p:spTgt spid="70658"/>
                                        </p:tgtEl>
                                        <p:attrNameLst>
                                          <p:attrName>ppt_w</p:attrName>
                                        </p:attrNameLst>
                                      </p:cBhvr>
                                      <p:tavLst>
                                        <p:tav tm="0">
                                          <p:val>
                                            <p:fltVal val="0"/>
                                          </p:val>
                                        </p:tav>
                                        <p:tav tm="100000">
                                          <p:val>
                                            <p:strVal val="#ppt_w"/>
                                          </p:val>
                                        </p:tav>
                                      </p:tavLst>
                                    </p:anim>
                                    <p:anim calcmode="lin" valueType="num">
                                      <p:cBhvr>
                                        <p:cTn id="8" dur="500" fill="hold"/>
                                        <p:tgtEl>
                                          <p:spTgt spid="70658"/>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defRPr/>
            </a:pPr>
            <a:r>
              <a:rPr lang="en-US" sz="3600" smtClean="0"/>
              <a:t>How will I Develop Confidence?</a:t>
            </a:r>
          </a:p>
        </p:txBody>
      </p:sp>
      <p:sp>
        <p:nvSpPr>
          <p:cNvPr id="71683" name="AutoShape 3"/>
          <p:cNvSpPr>
            <a:spLocks noChangeArrowheads="1"/>
          </p:cNvSpPr>
          <p:nvPr/>
        </p:nvSpPr>
        <p:spPr bwMode="auto">
          <a:xfrm flipH="1">
            <a:off x="152400" y="1676400"/>
            <a:ext cx="3733800" cy="1066800"/>
          </a:xfrm>
          <a:prstGeom prst="wedgeEllipseCallout">
            <a:avLst>
              <a:gd name="adj1" fmla="val -31208"/>
              <a:gd name="adj2" fmla="val 154463"/>
            </a:avLst>
          </a:prstGeom>
          <a:gradFill rotWithShape="0">
            <a:gsLst>
              <a:gs pos="0">
                <a:srgbClr val="F8FD1D">
                  <a:gamma/>
                  <a:shade val="0"/>
                  <a:invGamma/>
                </a:srgbClr>
              </a:gs>
              <a:gs pos="50000">
                <a:srgbClr val="F8FD1D"/>
              </a:gs>
              <a:gs pos="100000">
                <a:srgbClr val="F8FD1D">
                  <a:gamma/>
                  <a:shade val="0"/>
                  <a:invGamma/>
                </a:srgbClr>
              </a:gs>
            </a:gsLst>
            <a:lin ang="0" scaled="1"/>
          </a:gradFill>
          <a:ln w="9525">
            <a:solidFill>
              <a:schemeClr val="tx1"/>
            </a:solidFill>
            <a:miter lim="800000"/>
            <a:headEnd/>
            <a:tailEnd/>
          </a:ln>
          <a:effectLst/>
        </p:spPr>
        <p:txBody>
          <a:bodyPr wrap="none" anchor="ctr"/>
          <a:lstStyle/>
          <a:p>
            <a:pPr algn="ctr">
              <a:defRPr/>
            </a:pPr>
            <a:r>
              <a:rPr lang="en-US" sz="4000" b="1">
                <a:solidFill>
                  <a:schemeClr val="bg1"/>
                </a:solidFill>
                <a:effectLst>
                  <a:outerShdw blurRad="38100" dist="38100" dir="2700000" algn="tl">
                    <a:srgbClr val="000000"/>
                  </a:outerShdw>
                </a:effectLst>
                <a:latin typeface="Tahoma" pitchFamily="34" charset="0"/>
              </a:rPr>
              <a:t>KNOWLEDGE</a:t>
            </a:r>
          </a:p>
        </p:txBody>
      </p:sp>
      <p:graphicFrame>
        <p:nvGraphicFramePr>
          <p:cNvPr id="71684" name="Object 4"/>
          <p:cNvGraphicFramePr>
            <a:graphicFrameLocks noChangeAspect="1"/>
          </p:cNvGraphicFramePr>
          <p:nvPr/>
        </p:nvGraphicFramePr>
        <p:xfrm>
          <a:off x="3657600" y="2438400"/>
          <a:ext cx="1485900" cy="3581400"/>
        </p:xfrm>
        <a:graphic>
          <a:graphicData uri="http://schemas.openxmlformats.org/presentationml/2006/ole">
            <mc:AlternateContent xmlns:mc="http://schemas.openxmlformats.org/markup-compatibility/2006">
              <mc:Choice xmlns:v="urn:schemas-microsoft-com:vml" Requires="v">
                <p:oleObj spid="_x0000_s4099" name="Clip" r:id="rId3" imgW="1295640" imgH="3934080" progId="">
                  <p:embed/>
                </p:oleObj>
              </mc:Choice>
              <mc:Fallback>
                <p:oleObj name="Clip" r:id="rId3" imgW="1295640" imgH="3934080" progId="">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2438400"/>
                        <a:ext cx="1485900" cy="3581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685" name="AutoShape 5"/>
          <p:cNvSpPr>
            <a:spLocks noChangeArrowheads="1"/>
          </p:cNvSpPr>
          <p:nvPr/>
        </p:nvSpPr>
        <p:spPr bwMode="auto">
          <a:xfrm>
            <a:off x="5029200" y="1676400"/>
            <a:ext cx="3733800" cy="1066800"/>
          </a:xfrm>
          <a:prstGeom prst="wedgeEllipseCallout">
            <a:avLst>
              <a:gd name="adj1" fmla="val -39370"/>
              <a:gd name="adj2" fmla="val 154611"/>
            </a:avLst>
          </a:prstGeom>
          <a:gradFill rotWithShape="0">
            <a:gsLst>
              <a:gs pos="0">
                <a:srgbClr val="F8FD1D">
                  <a:gamma/>
                  <a:shade val="0"/>
                  <a:invGamma/>
                </a:srgbClr>
              </a:gs>
              <a:gs pos="50000">
                <a:srgbClr val="F8FD1D"/>
              </a:gs>
              <a:gs pos="100000">
                <a:srgbClr val="F8FD1D">
                  <a:gamma/>
                  <a:shade val="0"/>
                  <a:invGamma/>
                </a:srgbClr>
              </a:gs>
            </a:gsLst>
            <a:lin ang="0" scaled="1"/>
          </a:gradFill>
          <a:ln w="9525">
            <a:solidFill>
              <a:schemeClr val="tx1"/>
            </a:solidFill>
            <a:miter lim="800000"/>
            <a:headEnd/>
            <a:tailEnd/>
          </a:ln>
          <a:effectLst/>
        </p:spPr>
        <p:txBody>
          <a:bodyPr wrap="none" anchor="ctr"/>
          <a:lstStyle/>
          <a:p>
            <a:pPr algn="ctr">
              <a:defRPr/>
            </a:pPr>
            <a:r>
              <a:rPr lang="en-US" sz="4000" b="1">
                <a:solidFill>
                  <a:schemeClr val="bg1"/>
                </a:solidFill>
                <a:effectLst>
                  <a:outerShdw blurRad="38100" dist="38100" dir="2700000" algn="tl">
                    <a:srgbClr val="000000"/>
                  </a:outerShdw>
                </a:effectLst>
                <a:latin typeface="Tahoma" pitchFamily="34" charset="0"/>
              </a:rPr>
              <a:t>EXPERIENCE</a:t>
            </a:r>
          </a:p>
        </p:txBody>
      </p:sp>
      <p:grpSp>
        <p:nvGrpSpPr>
          <p:cNvPr id="2" name="Group 6"/>
          <p:cNvGrpSpPr>
            <a:grpSpLocks/>
          </p:cNvGrpSpPr>
          <p:nvPr/>
        </p:nvGrpSpPr>
        <p:grpSpPr bwMode="auto">
          <a:xfrm>
            <a:off x="685800" y="3352800"/>
            <a:ext cx="2362200" cy="3124200"/>
            <a:chOff x="528" y="2208"/>
            <a:chExt cx="1488" cy="1968"/>
          </a:xfrm>
        </p:grpSpPr>
        <p:sp>
          <p:nvSpPr>
            <p:cNvPr id="4110" name="Oval 7"/>
            <p:cNvSpPr>
              <a:spLocks noChangeArrowheads="1"/>
            </p:cNvSpPr>
            <p:nvPr/>
          </p:nvSpPr>
          <p:spPr bwMode="auto">
            <a:xfrm>
              <a:off x="528" y="2208"/>
              <a:ext cx="624" cy="384"/>
            </a:xfrm>
            <a:prstGeom prst="ellipse">
              <a:avLst/>
            </a:prstGeom>
            <a:gradFill rotWithShape="0">
              <a:gsLst>
                <a:gs pos="0">
                  <a:srgbClr val="FE42F1"/>
                </a:gs>
                <a:gs pos="50000">
                  <a:srgbClr val="000000"/>
                </a:gs>
                <a:gs pos="100000">
                  <a:srgbClr val="FE42F1"/>
                </a:gs>
              </a:gsLst>
              <a:lin ang="2700000" scaled="1"/>
            </a:gradFill>
            <a:ln w="9525">
              <a:solidFill>
                <a:schemeClr val="tx1"/>
              </a:solidFill>
              <a:miter lim="800000"/>
              <a:headEnd/>
              <a:tailEnd/>
            </a:ln>
          </p:spPr>
          <p:txBody>
            <a:bodyPr wrap="none" anchor="ctr"/>
            <a:lstStyle/>
            <a:p>
              <a:pPr algn="ctr"/>
              <a:r>
                <a:rPr lang="en-US" sz="2400">
                  <a:solidFill>
                    <a:schemeClr val="bg1"/>
                  </a:solidFill>
                  <a:latin typeface="Tahoma" pitchFamily="34" charset="0"/>
                </a:rPr>
                <a:t>Why</a:t>
              </a:r>
            </a:p>
          </p:txBody>
        </p:sp>
        <p:sp>
          <p:nvSpPr>
            <p:cNvPr id="4111" name="Oval 8"/>
            <p:cNvSpPr>
              <a:spLocks noChangeArrowheads="1"/>
            </p:cNvSpPr>
            <p:nvPr/>
          </p:nvSpPr>
          <p:spPr bwMode="auto">
            <a:xfrm>
              <a:off x="1392" y="2496"/>
              <a:ext cx="624" cy="384"/>
            </a:xfrm>
            <a:prstGeom prst="ellipse">
              <a:avLst/>
            </a:prstGeom>
            <a:gradFill rotWithShape="0">
              <a:gsLst>
                <a:gs pos="0">
                  <a:srgbClr val="FE42F1"/>
                </a:gs>
                <a:gs pos="50000">
                  <a:srgbClr val="000000"/>
                </a:gs>
                <a:gs pos="100000">
                  <a:srgbClr val="FE42F1"/>
                </a:gs>
              </a:gsLst>
              <a:lin ang="2700000" scaled="1"/>
            </a:gradFill>
            <a:ln w="9525">
              <a:solidFill>
                <a:schemeClr val="tx1"/>
              </a:solidFill>
              <a:miter lim="800000"/>
              <a:headEnd/>
              <a:tailEnd/>
            </a:ln>
          </p:spPr>
          <p:txBody>
            <a:bodyPr wrap="none" anchor="ctr"/>
            <a:lstStyle/>
            <a:p>
              <a:pPr algn="ctr"/>
              <a:r>
                <a:rPr lang="en-US" sz="2400">
                  <a:solidFill>
                    <a:schemeClr val="bg1"/>
                  </a:solidFill>
                  <a:latin typeface="Tahoma" pitchFamily="34" charset="0"/>
                </a:rPr>
                <a:t>What</a:t>
              </a:r>
            </a:p>
          </p:txBody>
        </p:sp>
        <p:sp>
          <p:nvSpPr>
            <p:cNvPr id="4112" name="Oval 9"/>
            <p:cNvSpPr>
              <a:spLocks noChangeArrowheads="1"/>
            </p:cNvSpPr>
            <p:nvPr/>
          </p:nvSpPr>
          <p:spPr bwMode="auto">
            <a:xfrm>
              <a:off x="528" y="3552"/>
              <a:ext cx="624" cy="384"/>
            </a:xfrm>
            <a:prstGeom prst="ellipse">
              <a:avLst/>
            </a:prstGeom>
            <a:gradFill rotWithShape="0">
              <a:gsLst>
                <a:gs pos="0">
                  <a:srgbClr val="FE42F1"/>
                </a:gs>
                <a:gs pos="50000">
                  <a:srgbClr val="000000"/>
                </a:gs>
                <a:gs pos="100000">
                  <a:srgbClr val="FE42F1"/>
                </a:gs>
              </a:gsLst>
              <a:lin ang="2700000" scaled="1"/>
            </a:gradFill>
            <a:ln w="9525">
              <a:solidFill>
                <a:schemeClr val="tx1"/>
              </a:solidFill>
              <a:miter lim="800000"/>
              <a:headEnd/>
              <a:tailEnd/>
            </a:ln>
          </p:spPr>
          <p:txBody>
            <a:bodyPr wrap="none" anchor="ctr"/>
            <a:lstStyle/>
            <a:p>
              <a:pPr algn="ctr"/>
              <a:r>
                <a:rPr lang="en-US" sz="2400">
                  <a:solidFill>
                    <a:schemeClr val="bg1"/>
                  </a:solidFill>
                  <a:latin typeface="Tahoma" pitchFamily="34" charset="0"/>
                </a:rPr>
                <a:t>Who</a:t>
              </a:r>
            </a:p>
          </p:txBody>
        </p:sp>
        <p:sp>
          <p:nvSpPr>
            <p:cNvPr id="4113" name="Oval 10"/>
            <p:cNvSpPr>
              <a:spLocks noChangeArrowheads="1"/>
            </p:cNvSpPr>
            <p:nvPr/>
          </p:nvSpPr>
          <p:spPr bwMode="auto">
            <a:xfrm>
              <a:off x="1392" y="3120"/>
              <a:ext cx="624" cy="384"/>
            </a:xfrm>
            <a:prstGeom prst="ellipse">
              <a:avLst/>
            </a:prstGeom>
            <a:gradFill rotWithShape="0">
              <a:gsLst>
                <a:gs pos="0">
                  <a:srgbClr val="FE42F1"/>
                </a:gs>
                <a:gs pos="50000">
                  <a:srgbClr val="000000"/>
                </a:gs>
                <a:gs pos="100000">
                  <a:srgbClr val="FE42F1"/>
                </a:gs>
              </a:gsLst>
              <a:lin ang="2700000" scaled="1"/>
            </a:gradFill>
            <a:ln w="9525">
              <a:solidFill>
                <a:schemeClr val="tx1"/>
              </a:solidFill>
              <a:miter lim="800000"/>
              <a:headEnd/>
              <a:tailEnd/>
            </a:ln>
          </p:spPr>
          <p:txBody>
            <a:bodyPr wrap="none" anchor="ctr"/>
            <a:lstStyle/>
            <a:p>
              <a:pPr algn="ctr"/>
              <a:r>
                <a:rPr lang="en-US" sz="2400">
                  <a:solidFill>
                    <a:schemeClr val="bg1"/>
                  </a:solidFill>
                  <a:latin typeface="Tahoma" pitchFamily="34" charset="0"/>
                </a:rPr>
                <a:t>Where</a:t>
              </a:r>
            </a:p>
          </p:txBody>
        </p:sp>
        <p:sp>
          <p:nvSpPr>
            <p:cNvPr id="4114" name="Oval 11"/>
            <p:cNvSpPr>
              <a:spLocks noChangeArrowheads="1"/>
            </p:cNvSpPr>
            <p:nvPr/>
          </p:nvSpPr>
          <p:spPr bwMode="auto">
            <a:xfrm>
              <a:off x="576" y="2880"/>
              <a:ext cx="624" cy="384"/>
            </a:xfrm>
            <a:prstGeom prst="ellipse">
              <a:avLst/>
            </a:prstGeom>
            <a:gradFill rotWithShape="0">
              <a:gsLst>
                <a:gs pos="0">
                  <a:srgbClr val="FE42F1"/>
                </a:gs>
                <a:gs pos="50000">
                  <a:srgbClr val="000000"/>
                </a:gs>
                <a:gs pos="100000">
                  <a:srgbClr val="FE42F1"/>
                </a:gs>
              </a:gsLst>
              <a:lin ang="2700000" scaled="1"/>
            </a:gradFill>
            <a:ln w="9525">
              <a:solidFill>
                <a:schemeClr val="tx1"/>
              </a:solidFill>
              <a:miter lim="800000"/>
              <a:headEnd/>
              <a:tailEnd/>
            </a:ln>
          </p:spPr>
          <p:txBody>
            <a:bodyPr wrap="none" anchor="ctr"/>
            <a:lstStyle/>
            <a:p>
              <a:pPr algn="ctr"/>
              <a:r>
                <a:rPr lang="en-US" sz="2400">
                  <a:solidFill>
                    <a:schemeClr val="bg1"/>
                  </a:solidFill>
                  <a:latin typeface="Tahoma" pitchFamily="34" charset="0"/>
                </a:rPr>
                <a:t>When</a:t>
              </a:r>
            </a:p>
          </p:txBody>
        </p:sp>
        <p:sp>
          <p:nvSpPr>
            <p:cNvPr id="4115" name="Oval 12"/>
            <p:cNvSpPr>
              <a:spLocks noChangeArrowheads="1"/>
            </p:cNvSpPr>
            <p:nvPr/>
          </p:nvSpPr>
          <p:spPr bwMode="auto">
            <a:xfrm>
              <a:off x="1392" y="3792"/>
              <a:ext cx="624" cy="384"/>
            </a:xfrm>
            <a:prstGeom prst="ellipse">
              <a:avLst/>
            </a:prstGeom>
            <a:gradFill rotWithShape="0">
              <a:gsLst>
                <a:gs pos="0">
                  <a:srgbClr val="FE42F1"/>
                </a:gs>
                <a:gs pos="50000">
                  <a:srgbClr val="000000"/>
                </a:gs>
                <a:gs pos="100000">
                  <a:srgbClr val="FE42F1"/>
                </a:gs>
              </a:gsLst>
              <a:lin ang="2700000" scaled="1"/>
            </a:gradFill>
            <a:ln w="9525">
              <a:solidFill>
                <a:schemeClr val="tx1"/>
              </a:solidFill>
              <a:miter lim="800000"/>
              <a:headEnd/>
              <a:tailEnd/>
            </a:ln>
          </p:spPr>
          <p:txBody>
            <a:bodyPr wrap="none" anchor="ctr"/>
            <a:lstStyle/>
            <a:p>
              <a:pPr algn="ctr"/>
              <a:r>
                <a:rPr lang="en-US" sz="2400">
                  <a:solidFill>
                    <a:schemeClr val="bg1"/>
                  </a:solidFill>
                  <a:latin typeface="Tahoma" pitchFamily="34" charset="0"/>
                </a:rPr>
                <a:t>How</a:t>
              </a:r>
            </a:p>
          </p:txBody>
        </p:sp>
      </p:grpSp>
      <p:grpSp>
        <p:nvGrpSpPr>
          <p:cNvPr id="3" name="Group 13"/>
          <p:cNvGrpSpPr>
            <a:grpSpLocks/>
          </p:cNvGrpSpPr>
          <p:nvPr/>
        </p:nvGrpSpPr>
        <p:grpSpPr bwMode="auto">
          <a:xfrm>
            <a:off x="6096000" y="3581400"/>
            <a:ext cx="2743200" cy="3048000"/>
            <a:chOff x="3936" y="2304"/>
            <a:chExt cx="1728" cy="1920"/>
          </a:xfrm>
        </p:grpSpPr>
        <p:sp>
          <p:nvSpPr>
            <p:cNvPr id="71694" name="Oval 14"/>
            <p:cNvSpPr>
              <a:spLocks noChangeArrowheads="1"/>
            </p:cNvSpPr>
            <p:nvPr/>
          </p:nvSpPr>
          <p:spPr bwMode="auto">
            <a:xfrm>
              <a:off x="3936" y="2304"/>
              <a:ext cx="864" cy="384"/>
            </a:xfrm>
            <a:prstGeom prst="ellipse">
              <a:avLst/>
            </a:prstGeom>
            <a:gradFill rotWithShape="0">
              <a:gsLst>
                <a:gs pos="0">
                  <a:srgbClr val="43FD43"/>
                </a:gs>
                <a:gs pos="100000">
                  <a:srgbClr val="43FD43">
                    <a:gamma/>
                    <a:shade val="0"/>
                    <a:invGamma/>
                  </a:srgbClr>
                </a:gs>
              </a:gsLst>
              <a:path path="shape">
                <a:fillToRect l="50000" t="50000" r="50000" b="50000"/>
              </a:path>
            </a:gradFill>
            <a:ln w="9525">
              <a:solidFill>
                <a:schemeClr val="tx1"/>
              </a:solidFill>
              <a:miter lim="800000"/>
              <a:headEnd/>
              <a:tailEnd/>
            </a:ln>
            <a:effectLst/>
          </p:spPr>
          <p:txBody>
            <a:bodyPr wrap="none" anchor="ctr"/>
            <a:lstStyle/>
            <a:p>
              <a:pPr algn="ctr">
                <a:defRPr/>
              </a:pPr>
              <a:r>
                <a:rPr lang="en-US" sz="2400" b="1">
                  <a:solidFill>
                    <a:schemeClr val="bg1"/>
                  </a:solidFill>
                  <a:effectLst>
                    <a:outerShdw blurRad="38100" dist="38100" dir="2700000" algn="tl">
                      <a:srgbClr val="000000"/>
                    </a:outerShdw>
                  </a:effectLst>
                  <a:latin typeface="Tahoma" pitchFamily="34" charset="0"/>
                </a:rPr>
                <a:t>Plan</a:t>
              </a:r>
            </a:p>
          </p:txBody>
        </p:sp>
        <p:sp>
          <p:nvSpPr>
            <p:cNvPr id="71695" name="Oval 15"/>
            <p:cNvSpPr>
              <a:spLocks noChangeArrowheads="1"/>
            </p:cNvSpPr>
            <p:nvPr/>
          </p:nvSpPr>
          <p:spPr bwMode="auto">
            <a:xfrm>
              <a:off x="4800" y="2640"/>
              <a:ext cx="864" cy="384"/>
            </a:xfrm>
            <a:prstGeom prst="ellipse">
              <a:avLst/>
            </a:prstGeom>
            <a:gradFill rotWithShape="0">
              <a:gsLst>
                <a:gs pos="0">
                  <a:srgbClr val="43FD43"/>
                </a:gs>
                <a:gs pos="100000">
                  <a:srgbClr val="43FD43">
                    <a:gamma/>
                    <a:shade val="0"/>
                    <a:invGamma/>
                  </a:srgbClr>
                </a:gs>
              </a:gsLst>
              <a:path path="shape">
                <a:fillToRect l="50000" t="50000" r="50000" b="50000"/>
              </a:path>
            </a:gradFill>
            <a:ln w="9525">
              <a:solidFill>
                <a:schemeClr val="tx1"/>
              </a:solidFill>
              <a:miter lim="800000"/>
              <a:headEnd/>
              <a:tailEnd/>
            </a:ln>
            <a:effectLst/>
          </p:spPr>
          <p:txBody>
            <a:bodyPr wrap="none" anchor="ctr"/>
            <a:lstStyle/>
            <a:p>
              <a:pPr algn="ctr">
                <a:defRPr/>
              </a:pPr>
              <a:r>
                <a:rPr lang="en-US" sz="2400" b="1">
                  <a:solidFill>
                    <a:schemeClr val="bg1"/>
                  </a:solidFill>
                  <a:effectLst>
                    <a:outerShdw blurRad="38100" dist="38100" dir="2700000" algn="tl">
                      <a:srgbClr val="000000"/>
                    </a:outerShdw>
                  </a:effectLst>
                  <a:latin typeface="Tahoma" pitchFamily="34" charset="0"/>
                </a:rPr>
                <a:t>Prepare</a:t>
              </a:r>
            </a:p>
          </p:txBody>
        </p:sp>
        <p:sp>
          <p:nvSpPr>
            <p:cNvPr id="4106" name="Oval 16"/>
            <p:cNvSpPr>
              <a:spLocks noChangeArrowheads="1"/>
            </p:cNvSpPr>
            <p:nvPr/>
          </p:nvSpPr>
          <p:spPr bwMode="auto">
            <a:xfrm>
              <a:off x="3936" y="2928"/>
              <a:ext cx="864" cy="384"/>
            </a:xfrm>
            <a:prstGeom prst="ellipse">
              <a:avLst/>
            </a:prstGeom>
            <a:gradFill rotWithShape="0">
              <a:gsLst>
                <a:gs pos="0">
                  <a:srgbClr val="43FD43"/>
                </a:gs>
                <a:gs pos="100000">
                  <a:srgbClr val="000000"/>
                </a:gs>
              </a:gsLst>
              <a:path path="shape">
                <a:fillToRect l="50000" t="50000" r="50000" b="50000"/>
              </a:path>
            </a:gradFill>
            <a:ln w="9525">
              <a:solidFill>
                <a:schemeClr val="tx1"/>
              </a:solidFill>
              <a:miter lim="800000"/>
              <a:headEnd/>
              <a:tailEnd/>
            </a:ln>
          </p:spPr>
          <p:txBody>
            <a:bodyPr wrap="none" anchor="ctr"/>
            <a:lstStyle/>
            <a:p>
              <a:pPr algn="ctr"/>
              <a:r>
                <a:rPr lang="en-US" sz="2400">
                  <a:solidFill>
                    <a:schemeClr val="bg1"/>
                  </a:solidFill>
                  <a:latin typeface="Tahoma" pitchFamily="34" charset="0"/>
                </a:rPr>
                <a:t>Practice</a:t>
              </a:r>
            </a:p>
          </p:txBody>
        </p:sp>
        <p:sp>
          <p:nvSpPr>
            <p:cNvPr id="4107" name="Oval 17"/>
            <p:cNvSpPr>
              <a:spLocks noChangeArrowheads="1"/>
            </p:cNvSpPr>
            <p:nvPr/>
          </p:nvSpPr>
          <p:spPr bwMode="auto">
            <a:xfrm>
              <a:off x="4800" y="3216"/>
              <a:ext cx="864" cy="384"/>
            </a:xfrm>
            <a:prstGeom prst="ellipse">
              <a:avLst/>
            </a:prstGeom>
            <a:gradFill rotWithShape="0">
              <a:gsLst>
                <a:gs pos="0">
                  <a:srgbClr val="43FD43"/>
                </a:gs>
                <a:gs pos="100000">
                  <a:srgbClr val="000000"/>
                </a:gs>
              </a:gsLst>
              <a:path path="shape">
                <a:fillToRect l="50000" t="50000" r="50000" b="50000"/>
              </a:path>
            </a:gradFill>
            <a:ln w="9525">
              <a:solidFill>
                <a:schemeClr val="tx1"/>
              </a:solidFill>
              <a:miter lim="800000"/>
              <a:headEnd/>
              <a:tailEnd/>
            </a:ln>
          </p:spPr>
          <p:txBody>
            <a:bodyPr wrap="none" anchor="ctr"/>
            <a:lstStyle/>
            <a:p>
              <a:pPr algn="ctr"/>
              <a:r>
                <a:rPr lang="en-US" sz="2400">
                  <a:solidFill>
                    <a:schemeClr val="bg1"/>
                  </a:solidFill>
                  <a:latin typeface="Tahoma" pitchFamily="34" charset="0"/>
                </a:rPr>
                <a:t>Practice</a:t>
              </a:r>
            </a:p>
          </p:txBody>
        </p:sp>
        <p:sp>
          <p:nvSpPr>
            <p:cNvPr id="4108" name="Oval 18"/>
            <p:cNvSpPr>
              <a:spLocks noChangeArrowheads="1"/>
            </p:cNvSpPr>
            <p:nvPr/>
          </p:nvSpPr>
          <p:spPr bwMode="auto">
            <a:xfrm>
              <a:off x="3936" y="3600"/>
              <a:ext cx="864" cy="384"/>
            </a:xfrm>
            <a:prstGeom prst="ellipse">
              <a:avLst/>
            </a:prstGeom>
            <a:gradFill rotWithShape="0">
              <a:gsLst>
                <a:gs pos="0">
                  <a:srgbClr val="43FD43"/>
                </a:gs>
                <a:gs pos="100000">
                  <a:srgbClr val="000000"/>
                </a:gs>
              </a:gsLst>
              <a:path path="shape">
                <a:fillToRect l="50000" t="50000" r="50000" b="50000"/>
              </a:path>
            </a:gradFill>
            <a:ln w="9525">
              <a:solidFill>
                <a:schemeClr val="tx1"/>
              </a:solidFill>
              <a:miter lim="800000"/>
              <a:headEnd/>
              <a:tailEnd/>
            </a:ln>
          </p:spPr>
          <p:txBody>
            <a:bodyPr wrap="none" anchor="ctr"/>
            <a:lstStyle/>
            <a:p>
              <a:pPr algn="ctr"/>
              <a:r>
                <a:rPr lang="en-US" sz="2400">
                  <a:solidFill>
                    <a:schemeClr val="bg1"/>
                  </a:solidFill>
                  <a:latin typeface="Tahoma" pitchFamily="34" charset="0"/>
                </a:rPr>
                <a:t>Practice</a:t>
              </a:r>
            </a:p>
          </p:txBody>
        </p:sp>
        <p:sp>
          <p:nvSpPr>
            <p:cNvPr id="71699" name="Oval 19"/>
            <p:cNvSpPr>
              <a:spLocks noChangeArrowheads="1"/>
            </p:cNvSpPr>
            <p:nvPr/>
          </p:nvSpPr>
          <p:spPr bwMode="auto">
            <a:xfrm>
              <a:off x="4800" y="3840"/>
              <a:ext cx="864" cy="384"/>
            </a:xfrm>
            <a:prstGeom prst="ellipse">
              <a:avLst/>
            </a:prstGeom>
            <a:gradFill rotWithShape="0">
              <a:gsLst>
                <a:gs pos="0">
                  <a:srgbClr val="43FD43"/>
                </a:gs>
                <a:gs pos="100000">
                  <a:srgbClr val="43FD43">
                    <a:gamma/>
                    <a:shade val="0"/>
                    <a:invGamma/>
                  </a:srgbClr>
                </a:gs>
              </a:gsLst>
              <a:path path="shape">
                <a:fillToRect l="50000" t="50000" r="50000" b="50000"/>
              </a:path>
            </a:gradFill>
            <a:ln w="9525">
              <a:solidFill>
                <a:schemeClr val="tx1"/>
              </a:solidFill>
              <a:miter lim="800000"/>
              <a:headEnd/>
              <a:tailEnd/>
            </a:ln>
            <a:effectLst/>
          </p:spPr>
          <p:txBody>
            <a:bodyPr wrap="none" anchor="ctr"/>
            <a:lstStyle/>
            <a:p>
              <a:pPr algn="ctr">
                <a:defRPr/>
              </a:pPr>
              <a:r>
                <a:rPr lang="en-US" sz="2400" b="1">
                  <a:solidFill>
                    <a:schemeClr val="bg1"/>
                  </a:solidFill>
                  <a:effectLst>
                    <a:outerShdw blurRad="38100" dist="38100" dir="2700000" algn="tl">
                      <a:srgbClr val="000000"/>
                    </a:outerShdw>
                  </a:effectLst>
                  <a:latin typeface="Tahoma" pitchFamily="34" charset="0"/>
                </a:rPr>
                <a:t>Present</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71684"/>
                                        </p:tgtEl>
                                        <p:attrNameLst>
                                          <p:attrName>style.visibility</p:attrName>
                                        </p:attrNameLst>
                                      </p:cBhvr>
                                      <p:to>
                                        <p:strVal val="visible"/>
                                      </p:to>
                                    </p:set>
                                    <p:anim calcmode="lin" valueType="num">
                                      <p:cBhvr>
                                        <p:cTn id="7" dur="1000" fill="hold"/>
                                        <p:tgtEl>
                                          <p:spTgt spid="71684"/>
                                        </p:tgtEl>
                                        <p:attrNameLst>
                                          <p:attrName>ppt_w</p:attrName>
                                        </p:attrNameLst>
                                      </p:cBhvr>
                                      <p:tavLst>
                                        <p:tav tm="0">
                                          <p:val>
                                            <p:fltVal val="0"/>
                                          </p:val>
                                        </p:tav>
                                        <p:tav tm="100000">
                                          <p:val>
                                            <p:strVal val="#ppt_w"/>
                                          </p:val>
                                        </p:tav>
                                      </p:tavLst>
                                    </p:anim>
                                    <p:anim calcmode="lin" valueType="num">
                                      <p:cBhvr>
                                        <p:cTn id="8" dur="1000" fill="hold"/>
                                        <p:tgtEl>
                                          <p:spTgt spid="71684"/>
                                        </p:tgtEl>
                                        <p:attrNameLst>
                                          <p:attrName>ppt_h</p:attrName>
                                        </p:attrNameLst>
                                      </p:cBhvr>
                                      <p:tavLst>
                                        <p:tav tm="0">
                                          <p:val>
                                            <p:fltVal val="0"/>
                                          </p:val>
                                        </p:tav>
                                        <p:tav tm="100000">
                                          <p:val>
                                            <p:strVal val="#ppt_h"/>
                                          </p:val>
                                        </p:tav>
                                      </p:tavLst>
                                    </p:anim>
                                    <p:anim calcmode="lin" valueType="num">
                                      <p:cBhvr>
                                        <p:cTn id="9" dur="1000" fill="hold"/>
                                        <p:tgtEl>
                                          <p:spTgt spid="7168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168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71683"/>
                                        </p:tgtEl>
                                        <p:attrNameLst>
                                          <p:attrName>style.visibility</p:attrName>
                                        </p:attrNameLst>
                                      </p:cBhvr>
                                      <p:to>
                                        <p:strVal val="visible"/>
                                      </p:to>
                                    </p:set>
                                    <p:animEffect transition="in" filter="dissolve">
                                      <p:cBhvr>
                                        <p:cTn id="15" dur="500"/>
                                        <p:tgtEl>
                                          <p:spTgt spid="71683"/>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71685"/>
                                        </p:tgtEl>
                                        <p:attrNameLst>
                                          <p:attrName>style.visibility</p:attrName>
                                        </p:attrNameLst>
                                      </p:cBhvr>
                                      <p:to>
                                        <p:strVal val="visible"/>
                                      </p:to>
                                    </p:set>
                                    <p:animEffect transition="in" filter="dissolve">
                                      <p:cBhvr>
                                        <p:cTn id="20" dur="500"/>
                                        <p:tgtEl>
                                          <p:spTgt spid="71685"/>
                                        </p:tgtEl>
                                      </p:cBhvr>
                                    </p:animEffect>
                                  </p:childTnLst>
                                </p:cTn>
                              </p:par>
                            </p:childTnLst>
                          </p:cTn>
                        </p:par>
                      </p:childTnLst>
                    </p:cTn>
                  </p:par>
                  <p:par>
                    <p:cTn id="21" fill="hold">
                      <p:stCondLst>
                        <p:cond delay="indefinite"/>
                      </p:stCondLst>
                      <p:childTnLst>
                        <p:par>
                          <p:cTn id="22" fill="hold">
                            <p:stCondLst>
                              <p:cond delay="0"/>
                            </p:stCondLst>
                            <p:childTnLst>
                              <p:par>
                                <p:cTn id="23" presetID="23" presetClass="entr" presetSubtype="528"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 calcmode="lin" valueType="num">
                                      <p:cBhvr>
                                        <p:cTn id="27" dur="500" fill="hold"/>
                                        <p:tgtEl>
                                          <p:spTgt spid="2"/>
                                        </p:tgtEl>
                                        <p:attrNameLst>
                                          <p:attrName>ppt_x</p:attrName>
                                        </p:attrNameLst>
                                      </p:cBhvr>
                                      <p:tavLst>
                                        <p:tav tm="0">
                                          <p:val>
                                            <p:fltVal val="0.5"/>
                                          </p:val>
                                        </p:tav>
                                        <p:tav tm="100000">
                                          <p:val>
                                            <p:strVal val="#ppt_x"/>
                                          </p:val>
                                        </p:tav>
                                      </p:tavLst>
                                    </p:anim>
                                    <p:anim calcmode="lin" valueType="num">
                                      <p:cBhvr>
                                        <p:cTn id="28"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3" presetClass="entr" presetSubtype="528"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p:cTn id="33" dur="500" fill="hold"/>
                                        <p:tgtEl>
                                          <p:spTgt spid="3"/>
                                        </p:tgtEl>
                                        <p:attrNameLst>
                                          <p:attrName>ppt_w</p:attrName>
                                        </p:attrNameLst>
                                      </p:cBhvr>
                                      <p:tavLst>
                                        <p:tav tm="0">
                                          <p:val>
                                            <p:fltVal val="0"/>
                                          </p:val>
                                        </p:tav>
                                        <p:tav tm="100000">
                                          <p:val>
                                            <p:strVal val="#ppt_w"/>
                                          </p:val>
                                        </p:tav>
                                      </p:tavLst>
                                    </p:anim>
                                    <p:anim calcmode="lin" valueType="num">
                                      <p:cBhvr>
                                        <p:cTn id="34" dur="500" fill="hold"/>
                                        <p:tgtEl>
                                          <p:spTgt spid="3"/>
                                        </p:tgtEl>
                                        <p:attrNameLst>
                                          <p:attrName>ppt_h</p:attrName>
                                        </p:attrNameLst>
                                      </p:cBhvr>
                                      <p:tavLst>
                                        <p:tav tm="0">
                                          <p:val>
                                            <p:fltVal val="0"/>
                                          </p:val>
                                        </p:tav>
                                        <p:tav tm="100000">
                                          <p:val>
                                            <p:strVal val="#ppt_h"/>
                                          </p:val>
                                        </p:tav>
                                      </p:tavLst>
                                    </p:anim>
                                    <p:anim calcmode="lin" valueType="num">
                                      <p:cBhvr>
                                        <p:cTn id="35" dur="500" fill="hold"/>
                                        <p:tgtEl>
                                          <p:spTgt spid="3"/>
                                        </p:tgtEl>
                                        <p:attrNameLst>
                                          <p:attrName>ppt_x</p:attrName>
                                        </p:attrNameLst>
                                      </p:cBhvr>
                                      <p:tavLst>
                                        <p:tav tm="0">
                                          <p:val>
                                            <p:fltVal val="0.5"/>
                                          </p:val>
                                        </p:tav>
                                        <p:tav tm="100000">
                                          <p:val>
                                            <p:strVal val="#ppt_x"/>
                                          </p:val>
                                        </p:tav>
                                      </p:tavLst>
                                    </p:anim>
                                    <p:anim calcmode="lin" valueType="num">
                                      <p:cBhvr>
                                        <p:cTn id="36" dur="50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animBg="1" autoUpdateAnimBg="0"/>
      <p:bldP spid="71685" grpId="0" animBg="1"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defRPr/>
            </a:pPr>
            <a:r>
              <a:rPr lang="en-US" smtClean="0"/>
              <a:t>How Should I do it?</a:t>
            </a:r>
          </a:p>
        </p:txBody>
      </p:sp>
      <p:grpSp>
        <p:nvGrpSpPr>
          <p:cNvPr id="2" name="Group 3"/>
          <p:cNvGrpSpPr>
            <a:grpSpLocks/>
          </p:cNvGrpSpPr>
          <p:nvPr/>
        </p:nvGrpSpPr>
        <p:grpSpPr bwMode="auto">
          <a:xfrm>
            <a:off x="381000" y="5867400"/>
            <a:ext cx="8305800" cy="609600"/>
            <a:chOff x="240" y="3696"/>
            <a:chExt cx="5232" cy="384"/>
          </a:xfrm>
        </p:grpSpPr>
        <p:sp>
          <p:nvSpPr>
            <p:cNvPr id="72708" name="AutoShape 4"/>
            <p:cNvSpPr>
              <a:spLocks noChangeArrowheads="1"/>
            </p:cNvSpPr>
            <p:nvPr/>
          </p:nvSpPr>
          <p:spPr bwMode="auto">
            <a:xfrm>
              <a:off x="240" y="3696"/>
              <a:ext cx="1392" cy="384"/>
            </a:xfrm>
            <a:prstGeom prst="roundRect">
              <a:avLst>
                <a:gd name="adj" fmla="val 16667"/>
              </a:avLst>
            </a:prstGeom>
            <a:gradFill rotWithShape="0">
              <a:gsLst>
                <a:gs pos="0">
                  <a:srgbClr val="E22202">
                    <a:gamma/>
                    <a:shade val="6275"/>
                    <a:invGamma/>
                  </a:srgbClr>
                </a:gs>
                <a:gs pos="50000">
                  <a:srgbClr val="E22202"/>
                </a:gs>
                <a:gs pos="100000">
                  <a:srgbClr val="E22202">
                    <a:gamma/>
                    <a:shade val="6275"/>
                    <a:invGamma/>
                  </a:srgbClr>
                </a:gs>
              </a:gsLst>
              <a:lin ang="5400000" scaled="1"/>
            </a:gradFill>
            <a:ln w="9525">
              <a:solidFill>
                <a:schemeClr val="tx1"/>
              </a:solidFill>
              <a:miter lim="800000"/>
              <a:headEnd/>
              <a:tailEnd/>
            </a:ln>
            <a:effectLst/>
          </p:spPr>
          <p:txBody>
            <a:bodyPr wrap="none" anchor="ctr"/>
            <a:lstStyle/>
            <a:p>
              <a:pPr algn="ctr">
                <a:defRPr/>
              </a:pPr>
              <a:r>
                <a:rPr lang="en-US" sz="2400" b="1">
                  <a:solidFill>
                    <a:schemeClr val="bg1"/>
                  </a:solidFill>
                  <a:effectLst>
                    <a:outerShdw blurRad="38100" dist="38100" dir="2700000" algn="tl">
                      <a:srgbClr val="000000"/>
                    </a:outerShdw>
                  </a:effectLst>
                  <a:latin typeface="Tahoma" pitchFamily="34" charset="0"/>
                </a:rPr>
                <a:t>Physically</a:t>
              </a:r>
            </a:p>
          </p:txBody>
        </p:sp>
        <p:sp>
          <p:nvSpPr>
            <p:cNvPr id="72709" name="AutoShape 5"/>
            <p:cNvSpPr>
              <a:spLocks noChangeArrowheads="1"/>
            </p:cNvSpPr>
            <p:nvPr/>
          </p:nvSpPr>
          <p:spPr bwMode="auto">
            <a:xfrm>
              <a:off x="4080" y="3696"/>
              <a:ext cx="1392" cy="384"/>
            </a:xfrm>
            <a:prstGeom prst="roundRect">
              <a:avLst>
                <a:gd name="adj" fmla="val 16667"/>
              </a:avLst>
            </a:prstGeom>
            <a:gradFill rotWithShape="0">
              <a:gsLst>
                <a:gs pos="0">
                  <a:srgbClr val="E22202">
                    <a:gamma/>
                    <a:shade val="6275"/>
                    <a:invGamma/>
                  </a:srgbClr>
                </a:gs>
                <a:gs pos="50000">
                  <a:srgbClr val="E22202"/>
                </a:gs>
                <a:gs pos="100000">
                  <a:srgbClr val="E22202">
                    <a:gamma/>
                    <a:shade val="6275"/>
                    <a:invGamma/>
                  </a:srgbClr>
                </a:gs>
              </a:gsLst>
              <a:lin ang="5400000" scaled="1"/>
            </a:gradFill>
            <a:ln w="9525">
              <a:solidFill>
                <a:schemeClr val="tx1"/>
              </a:solidFill>
              <a:miter lim="800000"/>
              <a:headEnd/>
              <a:tailEnd/>
            </a:ln>
            <a:effectLst/>
          </p:spPr>
          <p:txBody>
            <a:bodyPr wrap="none" anchor="ctr"/>
            <a:lstStyle/>
            <a:p>
              <a:pPr algn="ctr">
                <a:defRPr/>
              </a:pPr>
              <a:r>
                <a:rPr lang="en-US" sz="2400" b="1">
                  <a:solidFill>
                    <a:schemeClr val="bg1"/>
                  </a:solidFill>
                  <a:effectLst>
                    <a:outerShdw blurRad="38100" dist="38100" dir="2700000" algn="tl">
                      <a:srgbClr val="000000"/>
                    </a:outerShdw>
                  </a:effectLst>
                  <a:latin typeface="Tahoma" pitchFamily="34" charset="0"/>
                </a:rPr>
                <a:t>Logistically</a:t>
              </a:r>
            </a:p>
          </p:txBody>
        </p:sp>
        <p:sp>
          <p:nvSpPr>
            <p:cNvPr id="72710" name="AutoShape 6"/>
            <p:cNvSpPr>
              <a:spLocks noChangeArrowheads="1"/>
            </p:cNvSpPr>
            <p:nvPr/>
          </p:nvSpPr>
          <p:spPr bwMode="auto">
            <a:xfrm>
              <a:off x="2160" y="3696"/>
              <a:ext cx="1392" cy="384"/>
            </a:xfrm>
            <a:prstGeom prst="roundRect">
              <a:avLst>
                <a:gd name="adj" fmla="val 16667"/>
              </a:avLst>
            </a:prstGeom>
            <a:gradFill rotWithShape="0">
              <a:gsLst>
                <a:gs pos="0">
                  <a:srgbClr val="E22202">
                    <a:gamma/>
                    <a:shade val="6275"/>
                    <a:invGamma/>
                  </a:srgbClr>
                </a:gs>
                <a:gs pos="50000">
                  <a:srgbClr val="E22202"/>
                </a:gs>
                <a:gs pos="100000">
                  <a:srgbClr val="E22202">
                    <a:gamma/>
                    <a:shade val="6275"/>
                    <a:invGamma/>
                  </a:srgbClr>
                </a:gs>
              </a:gsLst>
              <a:lin ang="5400000" scaled="1"/>
            </a:gradFill>
            <a:ln w="9525">
              <a:solidFill>
                <a:schemeClr val="tx1"/>
              </a:solidFill>
              <a:miter lim="800000"/>
              <a:headEnd/>
              <a:tailEnd/>
            </a:ln>
            <a:effectLst/>
          </p:spPr>
          <p:txBody>
            <a:bodyPr wrap="none" anchor="ctr"/>
            <a:lstStyle/>
            <a:p>
              <a:pPr algn="ctr">
                <a:defRPr/>
              </a:pPr>
              <a:r>
                <a:rPr lang="en-US" sz="2400" b="1">
                  <a:solidFill>
                    <a:schemeClr val="bg1"/>
                  </a:solidFill>
                  <a:effectLst>
                    <a:outerShdw blurRad="38100" dist="38100" dir="2700000" algn="tl">
                      <a:srgbClr val="000000"/>
                    </a:outerShdw>
                  </a:effectLst>
                  <a:latin typeface="Tahoma" pitchFamily="34" charset="0"/>
                </a:rPr>
                <a:t>Mentally</a:t>
              </a:r>
            </a:p>
          </p:txBody>
        </p:sp>
      </p:grpSp>
      <p:grpSp>
        <p:nvGrpSpPr>
          <p:cNvPr id="3" name="Group 7"/>
          <p:cNvGrpSpPr>
            <a:grpSpLocks/>
          </p:cNvGrpSpPr>
          <p:nvPr/>
        </p:nvGrpSpPr>
        <p:grpSpPr bwMode="auto">
          <a:xfrm>
            <a:off x="685800" y="1828800"/>
            <a:ext cx="7696200" cy="3810000"/>
            <a:chOff x="432" y="1152"/>
            <a:chExt cx="4848" cy="2400"/>
          </a:xfrm>
        </p:grpSpPr>
        <p:graphicFrame>
          <p:nvGraphicFramePr>
            <p:cNvPr id="5122" name="Object 8"/>
            <p:cNvGraphicFramePr>
              <a:graphicFrameLocks noChangeAspect="1"/>
            </p:cNvGraphicFramePr>
            <p:nvPr/>
          </p:nvGraphicFramePr>
          <p:xfrm>
            <a:off x="2316" y="1824"/>
            <a:ext cx="1081" cy="1728"/>
          </p:xfrm>
          <a:graphic>
            <a:graphicData uri="http://schemas.openxmlformats.org/presentationml/2006/ole">
              <mc:AlternateContent xmlns:mc="http://schemas.openxmlformats.org/markup-compatibility/2006">
                <mc:Choice xmlns:v="urn:schemas-microsoft-com:vml" Requires="v">
                  <p:oleObj spid="_x0000_s5123" name="Bitmap Image" r:id="rId3" imgW="1257476" imgH="2343477" progId="PBrush">
                    <p:embed/>
                  </p:oleObj>
                </mc:Choice>
                <mc:Fallback>
                  <p:oleObj name="Bitmap Image" r:id="rId3" imgW="1257476" imgH="2343477" progId="PBrush">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6" y="1824"/>
                          <a:ext cx="1081" cy="1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2713" name="AutoShape 9"/>
            <p:cNvSpPr>
              <a:spLocks noChangeArrowheads="1"/>
            </p:cNvSpPr>
            <p:nvPr/>
          </p:nvSpPr>
          <p:spPr bwMode="auto">
            <a:xfrm>
              <a:off x="3696" y="1152"/>
              <a:ext cx="1056" cy="624"/>
            </a:xfrm>
            <a:prstGeom prst="cloudCallout">
              <a:avLst>
                <a:gd name="adj1" fmla="val -68560"/>
                <a:gd name="adj2" fmla="val 79005"/>
              </a:avLst>
            </a:prstGeom>
            <a:gradFill rotWithShape="0">
              <a:gsLst>
                <a:gs pos="0">
                  <a:srgbClr val="43FD43"/>
                </a:gs>
                <a:gs pos="100000">
                  <a:srgbClr val="43FD43">
                    <a:gamma/>
                    <a:shade val="0"/>
                    <a:invGamma/>
                  </a:srgbClr>
                </a:gs>
              </a:gsLst>
              <a:path path="rect">
                <a:fillToRect l="50000" t="50000" r="50000" b="50000"/>
              </a:path>
            </a:gradFill>
            <a:ln w="9525">
              <a:noFill/>
              <a:round/>
              <a:headEnd/>
              <a:tailEnd/>
            </a:ln>
            <a:effectLst/>
          </p:spPr>
          <p:txBody>
            <a:bodyPr wrap="none" anchor="ctr"/>
            <a:lstStyle/>
            <a:p>
              <a:pPr algn="ctr">
                <a:defRPr/>
              </a:pPr>
              <a:r>
                <a:rPr lang="en-US" sz="2400" b="1">
                  <a:solidFill>
                    <a:schemeClr val="bg1"/>
                  </a:solidFill>
                  <a:effectLst>
                    <a:outerShdw blurRad="38100" dist="38100" dir="2700000" algn="tl">
                      <a:srgbClr val="000000"/>
                    </a:outerShdw>
                  </a:effectLst>
                  <a:latin typeface="Tahoma" pitchFamily="34" charset="0"/>
                </a:rPr>
                <a:t>Prepare</a:t>
              </a:r>
            </a:p>
          </p:txBody>
        </p:sp>
        <p:sp>
          <p:nvSpPr>
            <p:cNvPr id="72714" name="AutoShape 10"/>
            <p:cNvSpPr>
              <a:spLocks noChangeArrowheads="1"/>
            </p:cNvSpPr>
            <p:nvPr/>
          </p:nvSpPr>
          <p:spPr bwMode="auto">
            <a:xfrm>
              <a:off x="4224" y="2304"/>
              <a:ext cx="1056" cy="624"/>
            </a:xfrm>
            <a:prstGeom prst="cloudCallout">
              <a:avLst>
                <a:gd name="adj1" fmla="val -125569"/>
                <a:gd name="adj2" fmla="val 5769"/>
              </a:avLst>
            </a:prstGeom>
            <a:gradFill rotWithShape="0">
              <a:gsLst>
                <a:gs pos="0">
                  <a:srgbClr val="43FD43"/>
                </a:gs>
                <a:gs pos="100000">
                  <a:srgbClr val="43FD43">
                    <a:gamma/>
                    <a:shade val="0"/>
                    <a:invGamma/>
                  </a:srgbClr>
                </a:gs>
              </a:gsLst>
              <a:path path="rect">
                <a:fillToRect l="50000" t="50000" r="50000" b="50000"/>
              </a:path>
            </a:gradFill>
            <a:ln w="9525">
              <a:noFill/>
              <a:round/>
              <a:headEnd/>
              <a:tailEnd/>
            </a:ln>
            <a:effectLst/>
          </p:spPr>
          <p:txBody>
            <a:bodyPr wrap="none" anchor="ctr"/>
            <a:lstStyle/>
            <a:p>
              <a:pPr algn="ctr">
                <a:defRPr/>
              </a:pPr>
              <a:r>
                <a:rPr lang="en-US" sz="2400" b="1">
                  <a:solidFill>
                    <a:schemeClr val="bg1"/>
                  </a:solidFill>
                  <a:effectLst>
                    <a:outerShdw blurRad="38100" dist="38100" dir="2700000" algn="tl">
                      <a:srgbClr val="000000"/>
                    </a:outerShdw>
                  </a:effectLst>
                  <a:latin typeface="Tahoma" pitchFamily="34" charset="0"/>
                </a:rPr>
                <a:t>Present</a:t>
              </a:r>
            </a:p>
          </p:txBody>
        </p:sp>
        <p:sp>
          <p:nvSpPr>
            <p:cNvPr id="72715" name="AutoShape 11"/>
            <p:cNvSpPr>
              <a:spLocks noChangeArrowheads="1"/>
            </p:cNvSpPr>
            <p:nvPr/>
          </p:nvSpPr>
          <p:spPr bwMode="auto">
            <a:xfrm flipH="1">
              <a:off x="912" y="1296"/>
              <a:ext cx="1056" cy="624"/>
            </a:xfrm>
            <a:prstGeom prst="cloudCallout">
              <a:avLst>
                <a:gd name="adj1" fmla="val -75667"/>
                <a:gd name="adj2" fmla="val 68269"/>
              </a:avLst>
            </a:prstGeom>
            <a:gradFill rotWithShape="0">
              <a:gsLst>
                <a:gs pos="0">
                  <a:srgbClr val="43FD43"/>
                </a:gs>
                <a:gs pos="100000">
                  <a:srgbClr val="43FD43">
                    <a:gamma/>
                    <a:shade val="0"/>
                    <a:invGamma/>
                  </a:srgbClr>
                </a:gs>
              </a:gsLst>
              <a:path path="rect">
                <a:fillToRect l="50000" t="50000" r="50000" b="50000"/>
              </a:path>
            </a:gradFill>
            <a:ln w="9525">
              <a:noFill/>
              <a:round/>
              <a:headEnd/>
              <a:tailEnd/>
            </a:ln>
            <a:effectLst/>
          </p:spPr>
          <p:txBody>
            <a:bodyPr wrap="none" anchor="ctr"/>
            <a:lstStyle/>
            <a:p>
              <a:pPr algn="ctr">
                <a:defRPr/>
              </a:pPr>
              <a:r>
                <a:rPr lang="en-US" sz="2400" b="1">
                  <a:solidFill>
                    <a:schemeClr val="bg1"/>
                  </a:solidFill>
                  <a:effectLst>
                    <a:outerShdw blurRad="38100" dist="38100" dir="2700000" algn="tl">
                      <a:srgbClr val="000000"/>
                    </a:outerShdw>
                  </a:effectLst>
                  <a:latin typeface="Tahoma" pitchFamily="34" charset="0"/>
                </a:rPr>
                <a:t>Plan</a:t>
              </a:r>
            </a:p>
          </p:txBody>
        </p:sp>
        <p:sp>
          <p:nvSpPr>
            <p:cNvPr id="72716" name="AutoShape 12"/>
            <p:cNvSpPr>
              <a:spLocks noChangeArrowheads="1"/>
            </p:cNvSpPr>
            <p:nvPr/>
          </p:nvSpPr>
          <p:spPr bwMode="auto">
            <a:xfrm flipH="1">
              <a:off x="432" y="2256"/>
              <a:ext cx="1056" cy="624"/>
            </a:xfrm>
            <a:prstGeom prst="cloudCallout">
              <a:avLst>
                <a:gd name="adj1" fmla="val -114208"/>
                <a:gd name="adj2" fmla="val 11856"/>
              </a:avLst>
            </a:prstGeom>
            <a:gradFill rotWithShape="0">
              <a:gsLst>
                <a:gs pos="0">
                  <a:srgbClr val="43FD43"/>
                </a:gs>
                <a:gs pos="100000">
                  <a:srgbClr val="43FD43">
                    <a:gamma/>
                    <a:shade val="0"/>
                    <a:invGamma/>
                  </a:srgbClr>
                </a:gs>
              </a:gsLst>
              <a:path path="rect">
                <a:fillToRect l="50000" t="50000" r="50000" b="50000"/>
              </a:path>
            </a:gradFill>
            <a:ln w="9525">
              <a:noFill/>
              <a:round/>
              <a:headEnd/>
              <a:tailEnd/>
            </a:ln>
            <a:effectLst/>
          </p:spPr>
          <p:txBody>
            <a:bodyPr wrap="none" anchor="ctr"/>
            <a:lstStyle/>
            <a:p>
              <a:pPr algn="ctr">
                <a:defRPr/>
              </a:pPr>
              <a:r>
                <a:rPr lang="en-US" sz="2400" b="1">
                  <a:solidFill>
                    <a:schemeClr val="bg1"/>
                  </a:solidFill>
                  <a:effectLst>
                    <a:outerShdw blurRad="38100" dist="38100" dir="2700000" algn="tl">
                      <a:srgbClr val="000000"/>
                    </a:outerShdw>
                  </a:effectLst>
                  <a:latin typeface="Tahoma" pitchFamily="34" charset="0"/>
                </a:rPr>
                <a:t>Practice</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heckerboard(across)">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pPr eaLnBrk="1" hangingPunct="1">
              <a:defRPr/>
            </a:pPr>
            <a:r>
              <a:rPr lang="en-US" smtClean="0"/>
              <a:t>Before the Presentation</a:t>
            </a:r>
          </a:p>
        </p:txBody>
      </p:sp>
      <p:sp>
        <p:nvSpPr>
          <p:cNvPr id="37891" name="Rectangle 3"/>
          <p:cNvSpPr>
            <a:spLocks noGrp="1" noChangeArrowheads="1"/>
          </p:cNvSpPr>
          <p:nvPr>
            <p:ph type="body" sz="half" idx="1"/>
          </p:nvPr>
        </p:nvSpPr>
        <p:spPr/>
        <p:txBody>
          <a:bodyPr/>
          <a:lstStyle/>
          <a:p>
            <a:pPr eaLnBrk="1" hangingPunct="1"/>
            <a:r>
              <a:rPr lang="en-US" sz="2800" smtClean="0"/>
              <a:t>Desire</a:t>
            </a:r>
          </a:p>
          <a:p>
            <a:pPr eaLnBrk="1" hangingPunct="1"/>
            <a:r>
              <a:rPr lang="en-US" sz="2800" smtClean="0"/>
              <a:t>Plan</a:t>
            </a:r>
          </a:p>
          <a:p>
            <a:pPr eaLnBrk="1" hangingPunct="1"/>
            <a:r>
              <a:rPr lang="en-US" sz="2800" smtClean="0"/>
              <a:t>Prepare</a:t>
            </a:r>
          </a:p>
          <a:p>
            <a:pPr eaLnBrk="1" hangingPunct="1"/>
            <a:r>
              <a:rPr lang="en-US" sz="2800" smtClean="0"/>
              <a:t>Practice</a:t>
            </a:r>
          </a:p>
          <a:p>
            <a:pPr eaLnBrk="1" hangingPunct="1"/>
            <a:r>
              <a:rPr lang="en-US" sz="2800" smtClean="0"/>
              <a:t>Relax</a:t>
            </a:r>
          </a:p>
          <a:p>
            <a:pPr eaLnBrk="1" hangingPunct="1"/>
            <a:endParaRPr lang="en-US" sz="2800" smtClean="0"/>
          </a:p>
        </p:txBody>
      </p:sp>
      <p:pic>
        <p:nvPicPr>
          <p:cNvPr id="37892" name="Picture 4"/>
          <p:cNvPicPr>
            <a:picLocks noGrp="1" noChangeAspect="1" noChangeArrowheads="1"/>
          </p:cNvPicPr>
          <p:nvPr>
            <p:ph sz="half" idx="2"/>
          </p:nvPr>
        </p:nvPicPr>
        <p:blipFill>
          <a:blip r:embed="rId2"/>
          <a:srcRect/>
          <a:stretch>
            <a:fillRect/>
          </a:stretch>
        </p:blipFill>
        <p:spPr>
          <a:xfrm>
            <a:off x="3444875" y="2708275"/>
            <a:ext cx="5380038" cy="3581400"/>
          </a:xfrm>
          <a:noFill/>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914400" y="2133600"/>
            <a:ext cx="6705600" cy="457200"/>
          </a:xfrm>
          <a:prstGeom prst="rect">
            <a:avLst/>
          </a:prstGeom>
          <a:noFill/>
          <a:ln w="9525">
            <a:noFill/>
            <a:miter lim="800000"/>
            <a:headEnd/>
            <a:tailEnd/>
          </a:ln>
        </p:spPr>
        <p:txBody>
          <a:bodyPr>
            <a:spAutoFit/>
          </a:bodyPr>
          <a:lstStyle/>
          <a:p>
            <a:pPr eaLnBrk="0" hangingPunct="0">
              <a:spcBef>
                <a:spcPct val="50000"/>
              </a:spcBef>
            </a:pPr>
            <a:r>
              <a:rPr lang="en-US" sz="2400" b="1">
                <a:latin typeface="Univers" pitchFamily="34" charset="0"/>
              </a:rPr>
              <a:t>	</a:t>
            </a:r>
            <a:endParaRPr lang="en-US" sz="2400">
              <a:latin typeface="Univers" pitchFamily="34" charset="0"/>
            </a:endParaRPr>
          </a:p>
        </p:txBody>
      </p:sp>
      <p:sp>
        <p:nvSpPr>
          <p:cNvPr id="97283" name="Rectangle 3"/>
          <p:cNvSpPr>
            <a:spLocks noGrp="1" noChangeArrowheads="1"/>
          </p:cNvSpPr>
          <p:nvPr>
            <p:ph type="title"/>
          </p:nvPr>
        </p:nvSpPr>
        <p:spPr/>
        <p:txBody>
          <a:bodyPr/>
          <a:lstStyle/>
          <a:p>
            <a:pPr eaLnBrk="1" hangingPunct="1">
              <a:defRPr/>
            </a:pPr>
            <a:r>
              <a:rPr lang="en-US" smtClean="0"/>
              <a:t>5 Basic Platform Manners</a:t>
            </a:r>
          </a:p>
        </p:txBody>
      </p:sp>
      <p:sp>
        <p:nvSpPr>
          <p:cNvPr id="38916" name="Rectangle 4"/>
          <p:cNvSpPr>
            <a:spLocks noGrp="1" noChangeArrowheads="1"/>
          </p:cNvSpPr>
          <p:nvPr>
            <p:ph type="body" sz="half" idx="2"/>
          </p:nvPr>
        </p:nvSpPr>
        <p:spPr>
          <a:xfrm>
            <a:off x="4652963" y="1600200"/>
            <a:ext cx="4033837" cy="4525963"/>
          </a:xfrm>
        </p:spPr>
        <p:txBody>
          <a:bodyPr/>
          <a:lstStyle/>
          <a:p>
            <a:pPr eaLnBrk="1" hangingPunct="1"/>
            <a:r>
              <a:rPr lang="en-US" sz="4000" smtClean="0"/>
              <a:t>Gravity</a:t>
            </a:r>
          </a:p>
          <a:p>
            <a:pPr eaLnBrk="1" hangingPunct="1"/>
            <a:r>
              <a:rPr lang="en-US" sz="4000" smtClean="0"/>
              <a:t>Terminus</a:t>
            </a:r>
          </a:p>
          <a:p>
            <a:pPr eaLnBrk="1" hangingPunct="1"/>
            <a:r>
              <a:rPr lang="en-US" sz="4000" smtClean="0"/>
              <a:t>Smile</a:t>
            </a:r>
          </a:p>
          <a:p>
            <a:pPr eaLnBrk="1" hangingPunct="1"/>
            <a:r>
              <a:rPr lang="en-US" sz="4000" smtClean="0"/>
              <a:t>Eye contact</a:t>
            </a:r>
          </a:p>
          <a:p>
            <a:pPr eaLnBrk="1" hangingPunct="1"/>
            <a:r>
              <a:rPr lang="en-US" sz="4000" smtClean="0"/>
              <a:t>Gestures</a:t>
            </a:r>
          </a:p>
        </p:txBody>
      </p:sp>
      <p:pic>
        <p:nvPicPr>
          <p:cNvPr id="38917" name="Picture 5"/>
          <p:cNvPicPr>
            <a:picLocks noGrp="1" noChangeAspect="1" noChangeArrowheads="1"/>
          </p:cNvPicPr>
          <p:nvPr>
            <p:ph type="clipArt" sz="half" idx="1"/>
          </p:nvPr>
        </p:nvPicPr>
        <p:blipFill>
          <a:blip r:embed="rId3"/>
          <a:srcRect/>
          <a:stretch>
            <a:fillRect/>
          </a:stretch>
        </p:blipFill>
        <p:spPr>
          <a:xfrm>
            <a:off x="61913" y="1533525"/>
            <a:ext cx="4572000" cy="4327525"/>
          </a:xfrm>
        </p:spPr>
      </p:pic>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sz="quarter"/>
          </p:nvPr>
        </p:nvSpPr>
        <p:spPr/>
        <p:txBody>
          <a:bodyPr/>
          <a:lstStyle/>
          <a:p>
            <a:pPr eaLnBrk="1" hangingPunct="1">
              <a:defRPr/>
            </a:pPr>
            <a:r>
              <a:rPr lang="en-US" smtClean="0"/>
              <a:t>Gravity - Lost</a:t>
            </a:r>
          </a:p>
        </p:txBody>
      </p:sp>
      <p:pic>
        <p:nvPicPr>
          <p:cNvPr id="39939" name="Picture 3"/>
          <p:cNvPicPr>
            <a:picLocks noGrp="1" noChangeAspect="1" noChangeArrowheads="1"/>
          </p:cNvPicPr>
          <p:nvPr>
            <p:ph sz="quarter" idx="1"/>
          </p:nvPr>
        </p:nvPicPr>
        <p:blipFill>
          <a:blip r:embed="rId2"/>
          <a:srcRect/>
          <a:stretch>
            <a:fillRect/>
          </a:stretch>
        </p:blipFill>
        <p:spPr>
          <a:xfrm>
            <a:off x="4695825" y="4300538"/>
            <a:ext cx="2595563" cy="2185987"/>
          </a:xfrm>
          <a:noFill/>
        </p:spPr>
      </p:pic>
      <p:pic>
        <p:nvPicPr>
          <p:cNvPr id="39940" name="Picture 4"/>
          <p:cNvPicPr>
            <a:picLocks noGrp="1" noChangeAspect="1" noChangeArrowheads="1"/>
          </p:cNvPicPr>
          <p:nvPr>
            <p:ph sz="quarter" idx="2"/>
          </p:nvPr>
        </p:nvPicPr>
        <p:blipFill>
          <a:blip r:embed="rId3"/>
          <a:srcRect/>
          <a:stretch>
            <a:fillRect/>
          </a:stretch>
        </p:blipFill>
        <p:spPr>
          <a:xfrm>
            <a:off x="5653088" y="1519238"/>
            <a:ext cx="3194050" cy="2185987"/>
          </a:xfrm>
          <a:noFill/>
        </p:spPr>
      </p:pic>
      <p:pic>
        <p:nvPicPr>
          <p:cNvPr id="39941" name="Picture 5"/>
          <p:cNvPicPr>
            <a:picLocks noGrp="1" noChangeAspect="1" noChangeArrowheads="1"/>
          </p:cNvPicPr>
          <p:nvPr>
            <p:ph sz="quarter" idx="3"/>
          </p:nvPr>
        </p:nvPicPr>
        <p:blipFill>
          <a:blip r:embed="rId4"/>
          <a:srcRect/>
          <a:stretch>
            <a:fillRect/>
          </a:stretch>
        </p:blipFill>
        <p:spPr>
          <a:xfrm>
            <a:off x="2906713" y="4364038"/>
            <a:ext cx="1665287" cy="2187575"/>
          </a:xfrm>
          <a:noFill/>
        </p:spPr>
      </p:pic>
      <p:pic>
        <p:nvPicPr>
          <p:cNvPr id="39942" name="Picture 6"/>
          <p:cNvPicPr>
            <a:picLocks noGrp="1" noChangeAspect="1" noChangeArrowheads="1"/>
          </p:cNvPicPr>
          <p:nvPr>
            <p:ph sz="quarter" idx="4"/>
          </p:nvPr>
        </p:nvPicPr>
        <p:blipFill>
          <a:blip r:embed="rId5"/>
          <a:srcRect/>
          <a:stretch>
            <a:fillRect/>
          </a:stretch>
        </p:blipFill>
        <p:spPr>
          <a:xfrm>
            <a:off x="7504113" y="4278313"/>
            <a:ext cx="1277937" cy="2187575"/>
          </a:xfrm>
          <a:noFill/>
        </p:spPr>
      </p:pic>
      <p:pic>
        <p:nvPicPr>
          <p:cNvPr id="39943" name="Picture 7"/>
          <p:cNvPicPr>
            <a:picLocks noChangeAspect="1" noChangeArrowheads="1"/>
          </p:cNvPicPr>
          <p:nvPr/>
        </p:nvPicPr>
        <p:blipFill>
          <a:blip r:embed="rId6"/>
          <a:srcRect/>
          <a:stretch>
            <a:fillRect/>
          </a:stretch>
        </p:blipFill>
        <p:spPr bwMode="auto">
          <a:xfrm>
            <a:off x="3001963" y="1433513"/>
            <a:ext cx="2162175" cy="2341562"/>
          </a:xfrm>
          <a:prstGeom prst="rect">
            <a:avLst/>
          </a:prstGeom>
          <a:noFill/>
          <a:ln w="9525">
            <a:noFill/>
            <a:miter lim="800000"/>
            <a:headEnd/>
            <a:tailEnd/>
          </a:ln>
        </p:spPr>
      </p:pic>
      <p:pic>
        <p:nvPicPr>
          <p:cNvPr id="39944" name="Picture 8"/>
          <p:cNvPicPr>
            <a:picLocks noChangeAspect="1" noChangeArrowheads="1"/>
          </p:cNvPicPr>
          <p:nvPr/>
        </p:nvPicPr>
        <p:blipFill>
          <a:blip r:embed="rId7"/>
          <a:srcRect/>
          <a:stretch>
            <a:fillRect/>
          </a:stretch>
        </p:blipFill>
        <p:spPr bwMode="auto">
          <a:xfrm>
            <a:off x="307975" y="1206500"/>
            <a:ext cx="2295525" cy="53355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hangingPunct="1">
              <a:defRPr/>
            </a:pPr>
            <a:r>
              <a:rPr lang="en-US" smtClean="0"/>
              <a:t>Wrong Terminus</a:t>
            </a:r>
          </a:p>
        </p:txBody>
      </p:sp>
      <p:pic>
        <p:nvPicPr>
          <p:cNvPr id="40963" name="Picture 3"/>
          <p:cNvPicPr>
            <a:picLocks noGrp="1" noChangeAspect="1" noChangeArrowheads="1"/>
          </p:cNvPicPr>
          <p:nvPr>
            <p:ph idx="1"/>
          </p:nvPr>
        </p:nvPicPr>
        <p:blipFill>
          <a:blip r:embed="rId2"/>
          <a:srcRect/>
          <a:stretch>
            <a:fillRect/>
          </a:stretch>
        </p:blipFill>
        <p:spPr>
          <a:xfrm>
            <a:off x="4695825" y="2486025"/>
            <a:ext cx="2062163" cy="3887788"/>
          </a:xfrm>
          <a:noFill/>
        </p:spPr>
      </p:pic>
      <p:pic>
        <p:nvPicPr>
          <p:cNvPr id="40964" name="Picture 4"/>
          <p:cNvPicPr>
            <a:picLocks noChangeAspect="1" noChangeArrowheads="1"/>
          </p:cNvPicPr>
          <p:nvPr/>
        </p:nvPicPr>
        <p:blipFill>
          <a:blip r:embed="rId3"/>
          <a:srcRect/>
          <a:stretch>
            <a:fillRect/>
          </a:stretch>
        </p:blipFill>
        <p:spPr bwMode="auto">
          <a:xfrm>
            <a:off x="344488" y="709613"/>
            <a:ext cx="1939925" cy="3846512"/>
          </a:xfrm>
          <a:prstGeom prst="rect">
            <a:avLst/>
          </a:prstGeom>
          <a:noFill/>
          <a:ln w="9525">
            <a:noFill/>
            <a:miter lim="800000"/>
            <a:headEnd/>
            <a:tailEnd/>
          </a:ln>
        </p:spPr>
      </p:pic>
      <p:pic>
        <p:nvPicPr>
          <p:cNvPr id="40965" name="Picture 5"/>
          <p:cNvPicPr>
            <a:picLocks noChangeAspect="1" noChangeArrowheads="1"/>
          </p:cNvPicPr>
          <p:nvPr/>
        </p:nvPicPr>
        <p:blipFill>
          <a:blip r:embed="rId4"/>
          <a:srcRect/>
          <a:stretch>
            <a:fillRect/>
          </a:stretch>
        </p:blipFill>
        <p:spPr bwMode="auto">
          <a:xfrm>
            <a:off x="2441575" y="2514600"/>
            <a:ext cx="1965325" cy="3863975"/>
          </a:xfrm>
          <a:prstGeom prst="rect">
            <a:avLst/>
          </a:prstGeom>
          <a:noFill/>
          <a:ln w="9525">
            <a:noFill/>
            <a:miter lim="800000"/>
            <a:headEnd/>
            <a:tailEnd/>
          </a:ln>
        </p:spPr>
      </p:pic>
      <p:pic>
        <p:nvPicPr>
          <p:cNvPr id="40966" name="Picture 6"/>
          <p:cNvPicPr>
            <a:picLocks noChangeAspect="1" noChangeArrowheads="1"/>
          </p:cNvPicPr>
          <p:nvPr/>
        </p:nvPicPr>
        <p:blipFill>
          <a:blip r:embed="rId5"/>
          <a:srcRect/>
          <a:stretch>
            <a:fillRect/>
          </a:stretch>
        </p:blipFill>
        <p:spPr bwMode="auto">
          <a:xfrm>
            <a:off x="6904038" y="317500"/>
            <a:ext cx="1978025" cy="389413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eaLnBrk="1" hangingPunct="1">
              <a:defRPr/>
            </a:pPr>
            <a:r>
              <a:rPr lang="en-US" smtClean="0"/>
              <a:t>Smile</a:t>
            </a:r>
          </a:p>
        </p:txBody>
      </p:sp>
      <p:pic>
        <p:nvPicPr>
          <p:cNvPr id="41987" name="Picture 3"/>
          <p:cNvPicPr>
            <a:picLocks noGrp="1" noChangeAspect="1" noChangeArrowheads="1"/>
          </p:cNvPicPr>
          <p:nvPr>
            <p:ph sz="half" idx="1"/>
          </p:nvPr>
        </p:nvPicPr>
        <p:blipFill>
          <a:blip r:embed="rId2"/>
          <a:srcRect/>
          <a:stretch>
            <a:fillRect/>
          </a:stretch>
        </p:blipFill>
        <p:spPr>
          <a:xfrm>
            <a:off x="255588" y="1887538"/>
            <a:ext cx="4316412" cy="3082925"/>
          </a:xfrm>
          <a:noFill/>
        </p:spPr>
      </p:pic>
      <p:pic>
        <p:nvPicPr>
          <p:cNvPr id="41988" name="Picture 4"/>
          <p:cNvPicPr>
            <a:picLocks noGrp="1" noChangeAspect="1" noChangeArrowheads="1"/>
          </p:cNvPicPr>
          <p:nvPr>
            <p:ph sz="half" idx="2"/>
          </p:nvPr>
        </p:nvPicPr>
        <p:blipFill>
          <a:blip r:embed="rId3"/>
          <a:srcRect/>
          <a:stretch>
            <a:fillRect/>
          </a:stretch>
        </p:blipFill>
        <p:spPr>
          <a:xfrm>
            <a:off x="4902200" y="1681163"/>
            <a:ext cx="4011613" cy="4011612"/>
          </a:xfrm>
          <a:noFill/>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defRPr/>
            </a:pPr>
            <a:r>
              <a:rPr lang="en-US" smtClean="0"/>
              <a:t>Eye-Contact</a:t>
            </a:r>
          </a:p>
        </p:txBody>
      </p:sp>
      <p:pic>
        <p:nvPicPr>
          <p:cNvPr id="43011" name="Picture 3"/>
          <p:cNvPicPr>
            <a:picLocks noGrp="1" noChangeAspect="1" noChangeArrowheads="1"/>
          </p:cNvPicPr>
          <p:nvPr>
            <p:ph sz="half" idx="1"/>
          </p:nvPr>
        </p:nvPicPr>
        <p:blipFill>
          <a:blip r:embed="rId2"/>
          <a:srcRect/>
          <a:stretch>
            <a:fillRect/>
          </a:stretch>
        </p:blipFill>
        <p:spPr>
          <a:xfrm>
            <a:off x="842963" y="1639888"/>
            <a:ext cx="3308350" cy="4135437"/>
          </a:xfrm>
          <a:noFill/>
        </p:spPr>
      </p:pic>
      <p:pic>
        <p:nvPicPr>
          <p:cNvPr id="43012" name="Picture 4"/>
          <p:cNvPicPr>
            <a:picLocks noGrp="1" noChangeAspect="1" noChangeArrowheads="1"/>
          </p:cNvPicPr>
          <p:nvPr>
            <p:ph sz="half" idx="2"/>
          </p:nvPr>
        </p:nvPicPr>
        <p:blipFill>
          <a:blip r:embed="rId3"/>
          <a:srcRect/>
          <a:stretch>
            <a:fillRect/>
          </a:stretch>
        </p:blipFill>
        <p:spPr>
          <a:xfrm>
            <a:off x="4572000" y="2155825"/>
            <a:ext cx="4249738" cy="3225800"/>
          </a:xfrm>
          <a:noFill/>
        </p:spPr>
      </p:pic>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sz="quarter"/>
          </p:nvPr>
        </p:nvSpPr>
        <p:spPr/>
        <p:txBody>
          <a:bodyPr/>
          <a:lstStyle/>
          <a:p>
            <a:pPr eaLnBrk="1" hangingPunct="1">
              <a:defRPr/>
            </a:pPr>
            <a:r>
              <a:rPr lang="en-US" smtClean="0"/>
              <a:t>Gestures</a:t>
            </a:r>
          </a:p>
        </p:txBody>
      </p:sp>
      <p:pic>
        <p:nvPicPr>
          <p:cNvPr id="44035" name="Picture 3"/>
          <p:cNvPicPr>
            <a:picLocks noGrp="1" noChangeAspect="1" noChangeArrowheads="1"/>
          </p:cNvPicPr>
          <p:nvPr>
            <p:ph sz="quarter" idx="1"/>
          </p:nvPr>
        </p:nvPicPr>
        <p:blipFill>
          <a:blip r:embed="rId2"/>
          <a:srcRect/>
          <a:stretch>
            <a:fillRect/>
          </a:stretch>
        </p:blipFill>
        <p:spPr>
          <a:xfrm>
            <a:off x="5035550" y="3429000"/>
            <a:ext cx="3449638" cy="3429000"/>
          </a:xfrm>
          <a:noFill/>
        </p:spPr>
      </p:pic>
      <p:pic>
        <p:nvPicPr>
          <p:cNvPr id="44036" name="Picture 4"/>
          <p:cNvPicPr>
            <a:picLocks noGrp="1" noChangeAspect="1" noChangeArrowheads="1"/>
          </p:cNvPicPr>
          <p:nvPr>
            <p:ph sz="quarter" idx="2"/>
          </p:nvPr>
        </p:nvPicPr>
        <p:blipFill>
          <a:blip r:embed="rId3"/>
          <a:srcRect/>
          <a:stretch>
            <a:fillRect/>
          </a:stretch>
        </p:blipFill>
        <p:spPr>
          <a:xfrm>
            <a:off x="5689600" y="0"/>
            <a:ext cx="3454400" cy="3260725"/>
          </a:xfrm>
          <a:noFill/>
        </p:spPr>
      </p:pic>
      <p:pic>
        <p:nvPicPr>
          <p:cNvPr id="44037" name="Picture 5"/>
          <p:cNvPicPr>
            <a:picLocks noGrp="1" noChangeAspect="1" noChangeArrowheads="1"/>
          </p:cNvPicPr>
          <p:nvPr>
            <p:ph sz="quarter" idx="3"/>
          </p:nvPr>
        </p:nvPicPr>
        <p:blipFill>
          <a:blip r:embed="rId4"/>
          <a:srcRect/>
          <a:stretch>
            <a:fillRect/>
          </a:stretch>
        </p:blipFill>
        <p:spPr>
          <a:xfrm>
            <a:off x="768350" y="3054350"/>
            <a:ext cx="3803650" cy="3803650"/>
          </a:xfrm>
          <a:noFill/>
        </p:spPr>
      </p:pic>
      <p:pic>
        <p:nvPicPr>
          <p:cNvPr id="44038" name="Picture 6"/>
          <p:cNvPicPr>
            <a:picLocks noGrp="1" noChangeAspect="1" noChangeArrowheads="1"/>
          </p:cNvPicPr>
          <p:nvPr>
            <p:ph sz="quarter" idx="4"/>
          </p:nvPr>
        </p:nvPicPr>
        <p:blipFill>
          <a:blip r:embed="rId5"/>
          <a:srcRect/>
          <a:stretch>
            <a:fillRect/>
          </a:stretch>
        </p:blipFill>
        <p:spPr>
          <a:xfrm>
            <a:off x="0" y="561975"/>
            <a:ext cx="3300413" cy="2438400"/>
          </a:xfrm>
          <a:noFill/>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pPr eaLnBrk="1" hangingPunct="1">
              <a:defRPr/>
            </a:pPr>
            <a:r>
              <a:rPr lang="en-US" smtClean="0"/>
              <a:t>4. Questions and Answering Skills</a:t>
            </a:r>
          </a:p>
        </p:txBody>
      </p:sp>
      <p:pic>
        <p:nvPicPr>
          <p:cNvPr id="45059" name="Picture 4"/>
          <p:cNvPicPr>
            <a:picLocks noGrp="1" noChangeAspect="1" noChangeArrowheads="1"/>
          </p:cNvPicPr>
          <p:nvPr>
            <p:ph idx="1"/>
          </p:nvPr>
        </p:nvPicPr>
        <p:blipFill>
          <a:blip r:embed="rId2"/>
          <a:srcRect/>
          <a:stretch>
            <a:fillRect/>
          </a:stretch>
        </p:blipFill>
        <p:spPr>
          <a:xfrm>
            <a:off x="1690688" y="1800225"/>
            <a:ext cx="5761037" cy="4152900"/>
          </a:xfr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pPr eaLnBrk="1" hangingPunct="1">
              <a:defRPr/>
            </a:pPr>
            <a:r>
              <a:rPr lang="en-US" smtClean="0"/>
              <a:t>Fielding Questions</a:t>
            </a:r>
            <a:br>
              <a:rPr lang="en-US" smtClean="0"/>
            </a:br>
            <a:r>
              <a:rPr lang="en-US" sz="2400" i="1" smtClean="0"/>
              <a:t>Now the terror begins</a:t>
            </a:r>
            <a:endParaRPr lang="en-US" smtClean="0"/>
          </a:p>
        </p:txBody>
      </p:sp>
      <p:sp>
        <p:nvSpPr>
          <p:cNvPr id="86019" name="Rectangle 3"/>
          <p:cNvSpPr>
            <a:spLocks noGrp="1" noChangeArrowheads="1"/>
          </p:cNvSpPr>
          <p:nvPr>
            <p:ph type="body" idx="1"/>
          </p:nvPr>
        </p:nvSpPr>
        <p:spPr/>
        <p:txBody>
          <a:bodyPr/>
          <a:lstStyle/>
          <a:p>
            <a:pPr eaLnBrk="1" hangingPunct="1"/>
            <a:r>
              <a:rPr lang="en-US" smtClean="0"/>
              <a:t>Anticipate questions (FAQ’s)</a:t>
            </a:r>
          </a:p>
          <a:p>
            <a:pPr eaLnBrk="1" hangingPunct="1"/>
            <a:r>
              <a:rPr lang="en-US" smtClean="0"/>
              <a:t>Acknowledge the person &amp; question </a:t>
            </a:r>
          </a:p>
          <a:p>
            <a:pPr eaLnBrk="1" hangingPunct="1"/>
            <a:r>
              <a:rPr lang="en-US" smtClean="0"/>
              <a:t>Repeat / Restate Questions</a:t>
            </a:r>
          </a:p>
          <a:p>
            <a:pPr eaLnBrk="1" hangingPunct="1"/>
            <a:r>
              <a:rPr lang="en-US" smtClean="0"/>
              <a:t>Defer specific questions until after talk</a:t>
            </a:r>
          </a:p>
          <a:p>
            <a:pPr eaLnBrk="1" hangingPunct="1"/>
            <a:r>
              <a:rPr lang="en-US" smtClean="0"/>
              <a:t>Be patient with stupid questions</a:t>
            </a:r>
          </a:p>
          <a:p>
            <a:pPr eaLnBrk="1" hangingPunct="1"/>
            <a:endParaRPr lang="en-US" smtClean="0"/>
          </a:p>
        </p:txBody>
      </p:sp>
      <p:graphicFrame>
        <p:nvGraphicFramePr>
          <p:cNvPr id="7170" name="Object 4"/>
          <p:cNvGraphicFramePr>
            <a:graphicFrameLocks noChangeAspect="1"/>
          </p:cNvGraphicFramePr>
          <p:nvPr/>
        </p:nvGraphicFramePr>
        <p:xfrm>
          <a:off x="6480175" y="4702175"/>
          <a:ext cx="2359025" cy="1793875"/>
        </p:xfrm>
        <a:graphic>
          <a:graphicData uri="http://schemas.openxmlformats.org/presentationml/2006/ole">
            <mc:AlternateContent xmlns:mc="http://schemas.openxmlformats.org/markup-compatibility/2006">
              <mc:Choice xmlns:v="urn:schemas-microsoft-com:vml" Requires="v">
                <p:oleObj spid="_x0000_s7171" name="Clip" r:id="rId3" imgW="4016520" imgH="3945240" progId="">
                  <p:embed/>
                </p:oleObj>
              </mc:Choice>
              <mc:Fallback>
                <p:oleObj name="Clip" r:id="rId3" imgW="4016520" imgH="3945240" progId="">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0175" y="4702175"/>
                        <a:ext cx="2359025" cy="1793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6021" name="Text Box 5"/>
          <p:cNvSpPr txBox="1">
            <a:spLocks noChangeArrowheads="1"/>
          </p:cNvSpPr>
          <p:nvPr/>
        </p:nvSpPr>
        <p:spPr bwMode="auto">
          <a:xfrm>
            <a:off x="6716713" y="5761038"/>
            <a:ext cx="463550" cy="641350"/>
          </a:xfrm>
          <a:prstGeom prst="rect">
            <a:avLst/>
          </a:prstGeom>
          <a:noFill/>
          <a:ln w="9525">
            <a:noFill/>
            <a:miter lim="800000"/>
            <a:headEnd/>
            <a:tailEnd/>
          </a:ln>
          <a:effectLst/>
        </p:spPr>
        <p:txBody>
          <a:bodyPr wrap="none">
            <a:spAutoFit/>
          </a:bodyPr>
          <a:lstStyle/>
          <a:p>
            <a:pPr>
              <a:defRPr/>
            </a:pPr>
            <a:r>
              <a:rPr lang="en-US" sz="3600" b="1">
                <a:effectLst>
                  <a:outerShdw blurRad="38100" dist="38100" dir="2700000" algn="tl">
                    <a:srgbClr val="FFFFFF"/>
                  </a:outerShdw>
                </a:effectLst>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60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60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601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601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601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9" grpId="0" build="p"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eaLnBrk="1" hangingPunct="1">
              <a:defRPr/>
            </a:pPr>
            <a:r>
              <a:rPr lang="en-US" smtClean="0"/>
              <a:t>The Q &amp; A Strategy</a:t>
            </a:r>
            <a:endParaRPr lang="en-CA" smtClean="0"/>
          </a:p>
        </p:txBody>
      </p:sp>
      <p:sp>
        <p:nvSpPr>
          <p:cNvPr id="88067" name="Rectangle 3"/>
          <p:cNvSpPr>
            <a:spLocks noGrp="1" noChangeArrowheads="1"/>
          </p:cNvSpPr>
          <p:nvPr>
            <p:ph type="body" idx="1"/>
          </p:nvPr>
        </p:nvSpPr>
        <p:spPr/>
        <p:txBody>
          <a:bodyPr/>
          <a:lstStyle/>
          <a:p>
            <a:pPr eaLnBrk="1" hangingPunct="1"/>
            <a:r>
              <a:rPr lang="en-US" smtClean="0"/>
              <a:t>Listen Attentively</a:t>
            </a:r>
          </a:p>
          <a:p>
            <a:pPr eaLnBrk="1" hangingPunct="1"/>
            <a:r>
              <a:rPr lang="en-US" smtClean="0"/>
              <a:t>Limit one person at a time</a:t>
            </a:r>
          </a:p>
          <a:p>
            <a:pPr eaLnBrk="1" hangingPunct="1"/>
            <a:r>
              <a:rPr lang="en-US" smtClean="0"/>
              <a:t>Don’t allow the lime-light or the platform to be taken away from you</a:t>
            </a:r>
          </a:p>
          <a:p>
            <a:pPr eaLnBrk="1" hangingPunct="1"/>
            <a:r>
              <a:rPr lang="en-US" smtClean="0"/>
              <a:t>Never cut off, or ridicule or be defensive</a:t>
            </a:r>
          </a:p>
          <a:p>
            <a:pPr eaLnBrk="1" hangingPunct="1"/>
            <a:r>
              <a:rPr lang="en-US" smtClean="0"/>
              <a:t>Never leave an issue hanging</a:t>
            </a:r>
          </a:p>
          <a:p>
            <a:pPr eaLnBrk="1" hangingPunct="1"/>
            <a:endParaRPr lang="en-US" smtClean="0"/>
          </a:p>
        </p:txBody>
      </p:sp>
      <p:pic>
        <p:nvPicPr>
          <p:cNvPr id="46084" name="Picture 4" descr="bd05057_"/>
          <p:cNvPicPr>
            <a:picLocks noChangeAspect="1" noChangeArrowheads="1"/>
          </p:cNvPicPr>
          <p:nvPr/>
        </p:nvPicPr>
        <p:blipFill>
          <a:blip r:embed="rId2"/>
          <a:srcRect/>
          <a:stretch>
            <a:fillRect/>
          </a:stretch>
        </p:blipFill>
        <p:spPr bwMode="auto">
          <a:xfrm>
            <a:off x="6781800" y="5181600"/>
            <a:ext cx="2333625" cy="1512888"/>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80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80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80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806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80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7" grpId="0" build="p"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defRPr/>
            </a:pPr>
            <a:r>
              <a:rPr lang="en-US" smtClean="0"/>
              <a:t>Providing Answers</a:t>
            </a:r>
            <a:endParaRPr lang="en-CA" smtClean="0"/>
          </a:p>
        </p:txBody>
      </p:sp>
      <p:sp>
        <p:nvSpPr>
          <p:cNvPr id="87043" name="Rectangle 3"/>
          <p:cNvSpPr>
            <a:spLocks noGrp="1" noChangeArrowheads="1"/>
          </p:cNvSpPr>
          <p:nvPr>
            <p:ph type="body" idx="1"/>
          </p:nvPr>
        </p:nvSpPr>
        <p:spPr/>
        <p:txBody>
          <a:bodyPr/>
          <a:lstStyle/>
          <a:p>
            <a:pPr eaLnBrk="1" hangingPunct="1"/>
            <a:r>
              <a:rPr lang="en-US" smtClean="0"/>
              <a:t>Keep Answers short</a:t>
            </a:r>
          </a:p>
          <a:p>
            <a:pPr eaLnBrk="1" hangingPunct="1"/>
            <a:r>
              <a:rPr lang="en-US" smtClean="0"/>
              <a:t>Ask for clarification or example for vague question</a:t>
            </a:r>
          </a:p>
          <a:p>
            <a:pPr eaLnBrk="1" hangingPunct="1"/>
            <a:r>
              <a:rPr lang="en-US" smtClean="0"/>
              <a:t>Avoid debates</a:t>
            </a:r>
          </a:p>
          <a:p>
            <a:pPr eaLnBrk="1" hangingPunct="1"/>
            <a:r>
              <a:rPr lang="en-US" smtClean="0"/>
              <a:t>Acknowledge alternative views</a:t>
            </a:r>
          </a:p>
          <a:p>
            <a:pPr eaLnBrk="1" hangingPunct="1"/>
            <a:r>
              <a:rPr lang="en-US" smtClean="0"/>
              <a:t>Invite the audience to answer</a:t>
            </a:r>
          </a:p>
          <a:p>
            <a:pPr eaLnBrk="1" hangingPunct="1"/>
            <a:r>
              <a:rPr lang="en-US" smtClean="0"/>
              <a:t>It’s OK to say “I don’t know.”</a:t>
            </a:r>
          </a:p>
          <a:p>
            <a:pPr eaLnBrk="1" hangingPunct="1"/>
            <a:endParaRPr lang="en-US" smtClean="0"/>
          </a:p>
        </p:txBody>
      </p:sp>
      <p:pic>
        <p:nvPicPr>
          <p:cNvPr id="47108" name="Picture 4" descr="j0198742"/>
          <p:cNvPicPr>
            <a:picLocks noChangeAspect="1" noChangeArrowheads="1"/>
          </p:cNvPicPr>
          <p:nvPr/>
        </p:nvPicPr>
        <p:blipFill>
          <a:blip r:embed="rId2"/>
          <a:srcRect/>
          <a:stretch>
            <a:fillRect/>
          </a:stretch>
        </p:blipFill>
        <p:spPr bwMode="auto">
          <a:xfrm>
            <a:off x="6705600" y="4876800"/>
            <a:ext cx="1949450" cy="1600200"/>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70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704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704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704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704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8704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build="p"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eaLnBrk="1" hangingPunct="1">
              <a:defRPr/>
            </a:pPr>
            <a:r>
              <a:rPr lang="en-US" smtClean="0"/>
              <a:t>5. Interpersonal Skills</a:t>
            </a:r>
          </a:p>
        </p:txBody>
      </p:sp>
      <p:pic>
        <p:nvPicPr>
          <p:cNvPr id="48131" name="Picture 3"/>
          <p:cNvPicPr>
            <a:picLocks noGrp="1" noChangeAspect="1" noChangeArrowheads="1"/>
          </p:cNvPicPr>
          <p:nvPr>
            <p:ph type="body" idx="1"/>
          </p:nvPr>
        </p:nvPicPr>
        <p:blipFill>
          <a:blip r:embed="rId2" cstate="email"/>
          <a:srcRect/>
          <a:stretch>
            <a:fillRect/>
          </a:stretch>
        </p:blipFill>
        <p:spPr>
          <a:xfrm>
            <a:off x="1854200" y="1809750"/>
            <a:ext cx="5435600" cy="4075113"/>
          </a:xfr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Rectangle 4"/>
          <p:cNvSpPr>
            <a:spLocks noGrp="1" noChangeArrowheads="1"/>
          </p:cNvSpPr>
          <p:nvPr>
            <p:ph type="title"/>
          </p:nvPr>
        </p:nvSpPr>
        <p:spPr/>
        <p:txBody>
          <a:bodyPr/>
          <a:lstStyle/>
          <a:p>
            <a:pPr eaLnBrk="1" hangingPunct="1">
              <a:defRPr/>
            </a:pPr>
            <a:r>
              <a:rPr lang="en-US" smtClean="0"/>
              <a:t>Interpersonal Skills</a:t>
            </a:r>
          </a:p>
        </p:txBody>
      </p:sp>
      <p:sp>
        <p:nvSpPr>
          <p:cNvPr id="82949" name="Rectangle 5"/>
          <p:cNvSpPr>
            <a:spLocks noGrp="1" noChangeArrowheads="1"/>
          </p:cNvSpPr>
          <p:nvPr>
            <p:ph type="body" idx="1"/>
          </p:nvPr>
        </p:nvSpPr>
        <p:spPr/>
        <p:txBody>
          <a:bodyPr/>
          <a:lstStyle/>
          <a:p>
            <a:pPr eaLnBrk="1" hangingPunct="1"/>
            <a:r>
              <a:rPr lang="en-US" sz="2800" smtClean="0"/>
              <a:t>Think before you speak</a:t>
            </a:r>
          </a:p>
          <a:p>
            <a:pPr eaLnBrk="1" hangingPunct="1"/>
            <a:r>
              <a:rPr lang="en-US" sz="2800" smtClean="0"/>
              <a:t>Understand the other person’s point of view</a:t>
            </a:r>
          </a:p>
          <a:p>
            <a:pPr eaLnBrk="1" hangingPunct="1"/>
            <a:r>
              <a:rPr lang="en-US" sz="2800" smtClean="0"/>
              <a:t>Take in criticism with a pinch of salt</a:t>
            </a:r>
          </a:p>
          <a:p>
            <a:pPr eaLnBrk="1" hangingPunct="1"/>
            <a:r>
              <a:rPr lang="en-US" sz="2800" smtClean="0"/>
              <a:t>Honestly own your mistakes</a:t>
            </a:r>
          </a:p>
          <a:p>
            <a:pPr eaLnBrk="1" hangingPunct="1"/>
            <a:r>
              <a:rPr lang="en-US" sz="2800" smtClean="0"/>
              <a:t>Stop pointing fingers at others</a:t>
            </a:r>
          </a:p>
          <a:p>
            <a:pPr eaLnBrk="1" hangingPunct="1"/>
            <a:r>
              <a:rPr lang="en-US" sz="2800" smtClean="0"/>
              <a:t>Take out time to diffuse tensions</a:t>
            </a:r>
          </a:p>
          <a:p>
            <a:pPr eaLnBrk="1" hangingPunct="1"/>
            <a:r>
              <a:rPr lang="en-US" sz="2800" smtClean="0"/>
              <a:t>Work out a compromise</a:t>
            </a:r>
          </a:p>
          <a:p>
            <a:pPr eaLnBrk="1" hangingPunct="1"/>
            <a:r>
              <a:rPr lang="en-US" sz="2800" smtClean="0"/>
              <a:t>Don’t give up easily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294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294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294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294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294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294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294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294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9"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274638"/>
            <a:ext cx="9144000" cy="1143000"/>
          </a:xfrm>
        </p:spPr>
        <p:txBody>
          <a:bodyPr/>
          <a:lstStyle/>
          <a:p>
            <a:pPr eaLnBrk="1" hangingPunct="1">
              <a:defRPr/>
            </a:pPr>
            <a:r>
              <a:rPr lang="en-US" sz="3600" smtClean="0"/>
              <a:t>Skills needed to Learn Classroom v/s Online</a:t>
            </a:r>
          </a:p>
        </p:txBody>
      </p:sp>
      <p:sp>
        <p:nvSpPr>
          <p:cNvPr id="12291" name="Rectangle 3"/>
          <p:cNvSpPr>
            <a:spLocks noGrp="1" noChangeArrowheads="1"/>
          </p:cNvSpPr>
          <p:nvPr>
            <p:ph type="body" sz="half" idx="1"/>
          </p:nvPr>
        </p:nvSpPr>
        <p:spPr>
          <a:xfrm>
            <a:off x="514350" y="1600200"/>
            <a:ext cx="4038600" cy="4525963"/>
          </a:xfrm>
        </p:spPr>
        <p:txBody>
          <a:bodyPr/>
          <a:lstStyle/>
          <a:p>
            <a:pPr eaLnBrk="1" hangingPunct="1">
              <a:buFontTx/>
              <a:buNone/>
            </a:pPr>
            <a:r>
              <a:rPr lang="en-US" sz="2400" u="sng" smtClean="0"/>
              <a:t>Classroom</a:t>
            </a:r>
          </a:p>
          <a:p>
            <a:pPr eaLnBrk="1" hangingPunct="1"/>
            <a:endParaRPr lang="en-US" sz="2400" u="sng" smtClean="0"/>
          </a:p>
          <a:p>
            <a:pPr eaLnBrk="1" hangingPunct="1"/>
            <a:r>
              <a:rPr lang="en-US" sz="2400" smtClean="0"/>
              <a:t>Listening comprehension </a:t>
            </a:r>
          </a:p>
          <a:p>
            <a:pPr eaLnBrk="1" hangingPunct="1"/>
            <a:r>
              <a:rPr lang="en-US" sz="2400" smtClean="0"/>
              <a:t>Ability to pay attention for long spans of time </a:t>
            </a:r>
          </a:p>
          <a:p>
            <a:pPr eaLnBrk="1" hangingPunct="1"/>
            <a:r>
              <a:rPr lang="en-US" sz="2400" smtClean="0"/>
              <a:t>Colleague collaboration / Teamwork</a:t>
            </a:r>
          </a:p>
          <a:p>
            <a:pPr eaLnBrk="1" hangingPunct="1"/>
            <a:r>
              <a:rPr lang="en-US" sz="2400" smtClean="0"/>
              <a:t>Oral expression/ Ability to put thoughts into words </a:t>
            </a:r>
          </a:p>
          <a:p>
            <a:pPr eaLnBrk="1" hangingPunct="1"/>
            <a:endParaRPr lang="en-US" sz="2400" smtClean="0"/>
          </a:p>
          <a:p>
            <a:pPr eaLnBrk="1" hangingPunct="1"/>
            <a:endParaRPr lang="en-US" sz="2400" smtClean="0"/>
          </a:p>
        </p:txBody>
      </p:sp>
      <p:sp>
        <p:nvSpPr>
          <p:cNvPr id="12292" name="Rectangle 4"/>
          <p:cNvSpPr>
            <a:spLocks noGrp="1" noChangeArrowheads="1"/>
          </p:cNvSpPr>
          <p:nvPr>
            <p:ph type="body" sz="half" idx="2"/>
          </p:nvPr>
        </p:nvSpPr>
        <p:spPr>
          <a:xfrm>
            <a:off x="4705350" y="1600200"/>
            <a:ext cx="4038600" cy="4525963"/>
          </a:xfrm>
        </p:spPr>
        <p:txBody>
          <a:bodyPr/>
          <a:lstStyle/>
          <a:p>
            <a:pPr eaLnBrk="1" hangingPunct="1">
              <a:buFontTx/>
              <a:buNone/>
            </a:pPr>
            <a:r>
              <a:rPr lang="en-US" sz="2400" u="sng" smtClean="0"/>
              <a:t>Online</a:t>
            </a:r>
          </a:p>
          <a:p>
            <a:pPr eaLnBrk="1" hangingPunct="1"/>
            <a:endParaRPr lang="en-US" sz="2400" u="sng" smtClean="0"/>
          </a:p>
          <a:p>
            <a:pPr eaLnBrk="1" hangingPunct="1"/>
            <a:r>
              <a:rPr lang="en-US" sz="2400" smtClean="0"/>
              <a:t>Reading skills </a:t>
            </a:r>
          </a:p>
          <a:p>
            <a:pPr eaLnBrk="1" hangingPunct="1"/>
            <a:r>
              <a:rPr lang="en-US" sz="2400" smtClean="0"/>
              <a:t>Self-pacing and time management </a:t>
            </a:r>
          </a:p>
          <a:p>
            <a:pPr eaLnBrk="1" hangingPunct="1"/>
            <a:r>
              <a:rPr lang="en-US" sz="2400" smtClean="0"/>
              <a:t>Independent study skills </a:t>
            </a:r>
          </a:p>
          <a:p>
            <a:pPr eaLnBrk="1" hangingPunct="1"/>
            <a:r>
              <a:rPr lang="en-US" sz="2400" smtClean="0"/>
              <a:t>Self motivation and discipline </a:t>
            </a:r>
          </a:p>
          <a:p>
            <a:pPr eaLnBrk="1" hangingPunct="1"/>
            <a:r>
              <a:rPr lang="en-US" sz="2400" smtClean="0"/>
              <a:t>A learning space created by user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9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29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29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291">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292">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292">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292">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292">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292">
                                            <p:txEl>
                                              <p:pRg st="5" end="5"/>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29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P spid="12292"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pPr eaLnBrk="1" hangingPunct="1">
              <a:defRPr/>
            </a:pPr>
            <a:r>
              <a:rPr lang="en-US" smtClean="0"/>
              <a:t>Challenges with Online Training</a:t>
            </a:r>
          </a:p>
        </p:txBody>
      </p:sp>
      <p:sp>
        <p:nvSpPr>
          <p:cNvPr id="51203" name="Rectangle 3"/>
          <p:cNvSpPr>
            <a:spLocks noGrp="1" noChangeArrowheads="1"/>
          </p:cNvSpPr>
          <p:nvPr>
            <p:ph type="body" sz="half" idx="1"/>
          </p:nvPr>
        </p:nvSpPr>
        <p:spPr/>
        <p:txBody>
          <a:bodyPr/>
          <a:lstStyle/>
          <a:p>
            <a:pPr eaLnBrk="1" hangingPunct="1"/>
            <a:r>
              <a:rPr lang="en-US" smtClean="0"/>
              <a:t>No Body Language</a:t>
            </a:r>
          </a:p>
          <a:p>
            <a:pPr eaLnBrk="1" hangingPunct="1"/>
            <a:r>
              <a:rPr lang="en-US" smtClean="0"/>
              <a:t>No Eye Contact</a:t>
            </a:r>
          </a:p>
          <a:p>
            <a:pPr eaLnBrk="1" hangingPunct="1"/>
            <a:r>
              <a:rPr lang="en-US" smtClean="0"/>
              <a:t>Language</a:t>
            </a:r>
          </a:p>
          <a:p>
            <a:pPr eaLnBrk="1" hangingPunct="1"/>
            <a:r>
              <a:rPr lang="en-US" smtClean="0"/>
              <a:t>Voice</a:t>
            </a:r>
          </a:p>
          <a:p>
            <a:pPr eaLnBrk="1" hangingPunct="1"/>
            <a:r>
              <a:rPr lang="en-US" smtClean="0"/>
              <a:t>Bandwidth</a:t>
            </a:r>
          </a:p>
          <a:p>
            <a:pPr eaLnBrk="1" hangingPunct="1"/>
            <a:r>
              <a:rPr lang="en-US" smtClean="0"/>
              <a:t>Transmission</a:t>
            </a:r>
          </a:p>
          <a:p>
            <a:pPr eaLnBrk="1" hangingPunct="1"/>
            <a:r>
              <a:rPr lang="en-US" smtClean="0"/>
              <a:t>People</a:t>
            </a:r>
          </a:p>
        </p:txBody>
      </p:sp>
      <p:sp>
        <p:nvSpPr>
          <p:cNvPr id="51204" name="Rectangle 4"/>
          <p:cNvSpPr>
            <a:spLocks noGrp="1" noChangeArrowheads="1"/>
          </p:cNvSpPr>
          <p:nvPr>
            <p:ph type="body" sz="half" idx="2"/>
          </p:nvPr>
        </p:nvSpPr>
        <p:spPr/>
        <p:txBody>
          <a:bodyPr/>
          <a:lstStyle/>
          <a:p>
            <a:pPr eaLnBrk="1" hangingPunct="1"/>
            <a:r>
              <a:rPr lang="en-US" smtClean="0"/>
              <a:t>Voice</a:t>
            </a:r>
          </a:p>
          <a:p>
            <a:pPr eaLnBrk="1" hangingPunct="1"/>
            <a:r>
              <a:rPr lang="en-US" smtClean="0"/>
              <a:t>Visuals</a:t>
            </a:r>
          </a:p>
          <a:p>
            <a:pPr eaLnBrk="1" hangingPunct="1"/>
            <a:r>
              <a:rPr lang="en-US" smtClean="0"/>
              <a:t>Tests</a:t>
            </a:r>
          </a:p>
          <a:p>
            <a:pPr eaLnBrk="1" hangingPunct="1"/>
            <a:r>
              <a:rPr lang="en-US" smtClean="0"/>
              <a:t>Quiz</a:t>
            </a:r>
          </a:p>
          <a:p>
            <a:pPr eaLnBrk="1" hangingPunct="1"/>
            <a:r>
              <a:rPr lang="en-US" smtClean="0"/>
              <a:t>Chat Interaction</a:t>
            </a:r>
          </a:p>
          <a:p>
            <a:pPr eaLnBrk="1" hangingPunct="1"/>
            <a:r>
              <a:rPr lang="en-US" smtClean="0"/>
              <a:t>Activity</a:t>
            </a:r>
          </a:p>
          <a:p>
            <a:pPr eaLnBrk="1" hangingPunct="1"/>
            <a:r>
              <a:rPr lang="en-US" smtClean="0"/>
              <a:t>Time</a:t>
            </a:r>
          </a:p>
          <a:p>
            <a:pPr eaLnBrk="1" hangingPunct="1"/>
            <a:endParaRPr lang="en-US" smtClean="0"/>
          </a:p>
          <a:p>
            <a:pPr eaLnBrk="1" hangingPunct="1"/>
            <a:endParaRPr lang="en-US" smtClean="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2" name="Rectangle 6"/>
          <p:cNvSpPr>
            <a:spLocks noGrp="1" noChangeArrowheads="1"/>
          </p:cNvSpPr>
          <p:nvPr>
            <p:ph type="title"/>
          </p:nvPr>
        </p:nvSpPr>
        <p:spPr/>
        <p:txBody>
          <a:bodyPr/>
          <a:lstStyle/>
          <a:p>
            <a:pPr eaLnBrk="1" hangingPunct="1">
              <a:defRPr/>
            </a:pPr>
            <a:r>
              <a:rPr lang="en-US" sz="3600" smtClean="0"/>
              <a:t>5 Easy Tips for Teaching Online Courses</a:t>
            </a:r>
          </a:p>
        </p:txBody>
      </p:sp>
      <p:sp>
        <p:nvSpPr>
          <p:cNvPr id="52227" name="Rectangle 7"/>
          <p:cNvSpPr>
            <a:spLocks noGrp="1" noChangeArrowheads="1"/>
          </p:cNvSpPr>
          <p:nvPr>
            <p:ph type="body" idx="1"/>
          </p:nvPr>
        </p:nvSpPr>
        <p:spPr/>
        <p:txBody>
          <a:bodyPr/>
          <a:lstStyle/>
          <a:p>
            <a:pPr eaLnBrk="1" hangingPunct="1">
              <a:buFontTx/>
              <a:buNone/>
            </a:pPr>
            <a:endParaRPr lang="en-US" smtClean="0"/>
          </a:p>
          <a:p>
            <a:pPr eaLnBrk="1" hangingPunct="1">
              <a:buFontTx/>
              <a:buNone/>
            </a:pPr>
            <a:r>
              <a:rPr lang="en-US" smtClean="0"/>
              <a:t>1. Don’t bombard your learners with material. </a:t>
            </a:r>
          </a:p>
          <a:p>
            <a:pPr eaLnBrk="1" hangingPunct="1">
              <a:buFontTx/>
              <a:buNone/>
            </a:pPr>
            <a:r>
              <a:rPr lang="en-US" smtClean="0"/>
              <a:t>2. Talk with your learners instead of at them.</a:t>
            </a:r>
          </a:p>
          <a:p>
            <a:pPr eaLnBrk="1" hangingPunct="1">
              <a:buFontTx/>
              <a:buNone/>
            </a:pPr>
            <a:r>
              <a:rPr lang="en-US" smtClean="0"/>
              <a:t>3. Manage your learner’s expectations.</a:t>
            </a:r>
          </a:p>
          <a:p>
            <a:pPr eaLnBrk="1" hangingPunct="1">
              <a:buFontTx/>
              <a:buNone/>
            </a:pPr>
            <a:r>
              <a:rPr lang="en-US" smtClean="0"/>
              <a:t>4. Engage your learners whenever possible. Encourage Participation by asking questions </a:t>
            </a:r>
          </a:p>
          <a:p>
            <a:pPr eaLnBrk="1" hangingPunct="1">
              <a:buFontTx/>
              <a:buNone/>
            </a:pPr>
            <a:r>
              <a:rPr lang="en-US" smtClean="0"/>
              <a:t>5. Provide constant feedback.</a:t>
            </a:r>
          </a:p>
          <a:p>
            <a:pPr eaLnBrk="1" hangingPunct="1">
              <a:buFontTx/>
              <a:buNone/>
            </a:pPr>
            <a:endParaRPr lang="en-US"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4"/>
          <p:cNvSpPr>
            <a:spLocks noGrp="1" noChangeArrowheads="1"/>
          </p:cNvSpPr>
          <p:nvPr>
            <p:ph type="title"/>
          </p:nvPr>
        </p:nvSpPr>
        <p:spPr/>
        <p:txBody>
          <a:bodyPr/>
          <a:lstStyle/>
          <a:p>
            <a:pPr eaLnBrk="1" hangingPunct="1">
              <a:defRPr/>
            </a:pPr>
            <a:r>
              <a:rPr lang="en-US" smtClean="0"/>
              <a:t>Logistics for Online Training</a:t>
            </a:r>
          </a:p>
        </p:txBody>
      </p:sp>
      <p:sp>
        <p:nvSpPr>
          <p:cNvPr id="53251" name="Rectangle 5"/>
          <p:cNvSpPr>
            <a:spLocks noGrp="1" noChangeArrowheads="1"/>
          </p:cNvSpPr>
          <p:nvPr>
            <p:ph type="body" idx="1"/>
          </p:nvPr>
        </p:nvSpPr>
        <p:spPr/>
        <p:txBody>
          <a:bodyPr/>
          <a:lstStyle/>
          <a:p>
            <a:pPr eaLnBrk="1" hangingPunct="1">
              <a:lnSpc>
                <a:spcPct val="90000"/>
              </a:lnSpc>
            </a:pPr>
            <a:r>
              <a:rPr lang="en-US" sz="2800" smtClean="0"/>
              <a:t>There's Dim Dim, Live Meeting, Webex, GoToMeeting, Lotus Live Meetings, Cisco Webex and Adobe Connect. </a:t>
            </a:r>
          </a:p>
          <a:p>
            <a:pPr eaLnBrk="1" hangingPunct="1">
              <a:lnSpc>
                <a:spcPct val="90000"/>
              </a:lnSpc>
            </a:pPr>
            <a:r>
              <a:rPr lang="en-US" sz="2800" smtClean="0"/>
              <a:t>Bandwidth </a:t>
            </a:r>
          </a:p>
          <a:p>
            <a:pPr eaLnBrk="1" hangingPunct="1">
              <a:lnSpc>
                <a:spcPct val="90000"/>
              </a:lnSpc>
            </a:pPr>
            <a:r>
              <a:rPr lang="en-US" sz="2800" smtClean="0"/>
              <a:t>Storage </a:t>
            </a:r>
          </a:p>
          <a:p>
            <a:pPr eaLnBrk="1" hangingPunct="1">
              <a:lnSpc>
                <a:spcPct val="90000"/>
              </a:lnSpc>
            </a:pPr>
            <a:r>
              <a:rPr lang="en-US" sz="2800" smtClean="0"/>
              <a:t>Risk </a:t>
            </a:r>
          </a:p>
          <a:p>
            <a:pPr eaLnBrk="1" hangingPunct="1">
              <a:lnSpc>
                <a:spcPct val="90000"/>
              </a:lnSpc>
            </a:pPr>
            <a:r>
              <a:rPr lang="en-US" sz="2800" smtClean="0"/>
              <a:t>Integration</a:t>
            </a:r>
          </a:p>
          <a:p>
            <a:pPr eaLnBrk="1" hangingPunct="1">
              <a:lnSpc>
                <a:spcPct val="90000"/>
              </a:lnSpc>
            </a:pPr>
            <a:r>
              <a:rPr lang="en-US" sz="2800" smtClean="0"/>
              <a:t>Costs</a:t>
            </a:r>
          </a:p>
          <a:p>
            <a:pPr eaLnBrk="1" hangingPunct="1">
              <a:lnSpc>
                <a:spcPct val="90000"/>
              </a:lnSpc>
            </a:pPr>
            <a:r>
              <a:rPr lang="en-US" sz="2800" smtClean="0"/>
              <a:t>People</a:t>
            </a:r>
            <a:br>
              <a:rPr lang="en-US" sz="2800" smtClean="0"/>
            </a:br>
            <a:endParaRPr lang="en-US" sz="2800" smtClean="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1" name="Rectangle 7"/>
          <p:cNvSpPr>
            <a:spLocks noGrp="1" noChangeArrowheads="1"/>
          </p:cNvSpPr>
          <p:nvPr>
            <p:ph type="title"/>
          </p:nvPr>
        </p:nvSpPr>
        <p:spPr/>
        <p:txBody>
          <a:bodyPr/>
          <a:lstStyle/>
          <a:p>
            <a:pPr eaLnBrk="1" hangingPunct="1">
              <a:defRPr/>
            </a:pPr>
            <a:r>
              <a:rPr lang="en-US" dirty="0" smtClean="0"/>
              <a:t>Checklist - Trainers Guide</a:t>
            </a:r>
          </a:p>
        </p:txBody>
      </p:sp>
      <p:sp>
        <p:nvSpPr>
          <p:cNvPr id="54275" name="Rectangle 8"/>
          <p:cNvSpPr>
            <a:spLocks noGrp="1" noChangeArrowheads="1"/>
          </p:cNvSpPr>
          <p:nvPr>
            <p:ph type="body" idx="1"/>
          </p:nvPr>
        </p:nvSpPr>
        <p:spPr>
          <a:xfrm>
            <a:off x="457200" y="1600200"/>
            <a:ext cx="8229600" cy="5257800"/>
          </a:xfrm>
        </p:spPr>
        <p:txBody>
          <a:bodyPr/>
          <a:lstStyle/>
          <a:p>
            <a:pPr marL="381000" indent="-381000" eaLnBrk="1" hangingPunct="1">
              <a:lnSpc>
                <a:spcPct val="80000"/>
              </a:lnSpc>
              <a:buFontTx/>
              <a:buAutoNum type="arabicPeriod"/>
            </a:pPr>
            <a:r>
              <a:rPr lang="en-US" sz="2200" b="0" smtClean="0"/>
              <a:t>Establishing and maintaining your credibility as an instructor</a:t>
            </a:r>
          </a:p>
          <a:p>
            <a:pPr marL="381000" indent="-381000" eaLnBrk="1" hangingPunct="1">
              <a:lnSpc>
                <a:spcPct val="80000"/>
              </a:lnSpc>
              <a:buFontTx/>
              <a:buAutoNum type="arabicPeriod"/>
            </a:pPr>
            <a:r>
              <a:rPr lang="en-US" sz="2200" b="0" smtClean="0"/>
              <a:t>Managing the learning environment effectively</a:t>
            </a:r>
          </a:p>
          <a:p>
            <a:pPr marL="381000" indent="-381000" eaLnBrk="1" hangingPunct="1">
              <a:lnSpc>
                <a:spcPct val="80000"/>
              </a:lnSpc>
              <a:buFontTx/>
              <a:buAutoNum type="arabicPeriod"/>
            </a:pPr>
            <a:r>
              <a:rPr lang="en-US" sz="2200" b="0" smtClean="0"/>
              <a:t>Pace lessons appropriately to maximize information absorption</a:t>
            </a:r>
          </a:p>
          <a:p>
            <a:pPr marL="381000" indent="-381000" eaLnBrk="1" hangingPunct="1">
              <a:lnSpc>
                <a:spcPct val="80000"/>
              </a:lnSpc>
              <a:buFontTx/>
              <a:buAutoNum type="arabicPeriod"/>
            </a:pPr>
            <a:r>
              <a:rPr lang="en-US" sz="2200" b="0" smtClean="0"/>
              <a:t>Demonstrating effective communication skills as a whole</a:t>
            </a:r>
          </a:p>
          <a:p>
            <a:pPr marL="381000" indent="-381000" eaLnBrk="1" hangingPunct="1">
              <a:lnSpc>
                <a:spcPct val="80000"/>
              </a:lnSpc>
              <a:buFontTx/>
              <a:buAutoNum type="arabicPeriod"/>
            </a:pPr>
            <a:r>
              <a:rPr lang="en-US" sz="2200" b="0" smtClean="0"/>
              <a:t>Demonstrating effective presentation skills</a:t>
            </a:r>
          </a:p>
          <a:p>
            <a:pPr marL="381000" indent="-381000" eaLnBrk="1" hangingPunct="1">
              <a:lnSpc>
                <a:spcPct val="80000"/>
              </a:lnSpc>
              <a:buFontTx/>
              <a:buAutoNum type="arabicPeriod"/>
            </a:pPr>
            <a:r>
              <a:rPr lang="en-US" sz="2200" b="0" smtClean="0"/>
              <a:t>Demonstrating effective questioning techniques</a:t>
            </a:r>
          </a:p>
          <a:p>
            <a:pPr marL="381000" indent="-381000" eaLnBrk="1" hangingPunct="1">
              <a:lnSpc>
                <a:spcPct val="80000"/>
              </a:lnSpc>
              <a:buFontTx/>
              <a:buAutoNum type="arabicPeriod"/>
            </a:pPr>
            <a:r>
              <a:rPr lang="en-US" sz="2200" b="0" smtClean="0"/>
              <a:t>Responding to the students' needs for clarification and feedback in an appropriate manner</a:t>
            </a:r>
          </a:p>
          <a:p>
            <a:pPr marL="381000" indent="-381000" eaLnBrk="1" hangingPunct="1">
              <a:lnSpc>
                <a:spcPct val="80000"/>
              </a:lnSpc>
              <a:buFontTx/>
              <a:buAutoNum type="arabicPeriod"/>
            </a:pPr>
            <a:r>
              <a:rPr lang="en-US" sz="2200" b="0" smtClean="0"/>
              <a:t>Providing motivation and positive reinforcement</a:t>
            </a:r>
          </a:p>
          <a:p>
            <a:pPr marL="381000" indent="-381000" eaLnBrk="1" hangingPunct="1">
              <a:lnSpc>
                <a:spcPct val="80000"/>
              </a:lnSpc>
              <a:buFontTx/>
              <a:buAutoNum type="arabicPeriod"/>
            </a:pPr>
            <a:r>
              <a:rPr lang="en-US" sz="2200" b="0" smtClean="0"/>
              <a:t>Using appropriate instructional methods</a:t>
            </a:r>
          </a:p>
          <a:p>
            <a:pPr marL="381000" indent="-381000" eaLnBrk="1" hangingPunct="1">
              <a:lnSpc>
                <a:spcPct val="80000"/>
              </a:lnSpc>
              <a:buFontTx/>
              <a:buAutoNum type="arabicPeriod"/>
            </a:pPr>
            <a:r>
              <a:rPr lang="en-US" sz="2200" b="0" smtClean="0"/>
              <a:t>Making effective use of all media</a:t>
            </a:r>
          </a:p>
          <a:p>
            <a:pPr marL="381000" indent="-381000" eaLnBrk="1" hangingPunct="1">
              <a:lnSpc>
                <a:spcPct val="80000"/>
              </a:lnSpc>
              <a:buFontTx/>
              <a:buAutoNum type="arabicPeriod"/>
            </a:pPr>
            <a:r>
              <a:rPr lang="en-US" sz="2200" b="0" smtClean="0"/>
              <a:t>Evaluating the performance of the student</a:t>
            </a:r>
          </a:p>
          <a:p>
            <a:pPr marL="381000" indent="-381000" eaLnBrk="1" hangingPunct="1">
              <a:lnSpc>
                <a:spcPct val="80000"/>
              </a:lnSpc>
              <a:buFontTx/>
              <a:buAutoNum type="arabicPeriod"/>
            </a:pPr>
            <a:r>
              <a:rPr lang="en-US" sz="2200" b="0" smtClean="0"/>
              <a:t>Evaluating the quality of your own delivery</a:t>
            </a:r>
          </a:p>
          <a:p>
            <a:pPr marL="381000" indent="-381000" eaLnBrk="1" hangingPunct="1">
              <a:lnSpc>
                <a:spcPct val="80000"/>
              </a:lnSpc>
              <a:buFontTx/>
              <a:buAutoNum type="arabicPeriod"/>
            </a:pPr>
            <a:r>
              <a:rPr lang="en-US" sz="2200" b="0" smtClean="0"/>
              <a:t>Reporting evaluation information in an appropriate manner </a:t>
            </a:r>
          </a:p>
          <a:p>
            <a:pPr marL="381000" indent="-381000" eaLnBrk="1" hangingPunct="1">
              <a:lnSpc>
                <a:spcPct val="80000"/>
              </a:lnSpc>
              <a:buFontTx/>
              <a:buAutoNum type="arabicPeriod"/>
            </a:pPr>
            <a:endParaRPr lang="en-US" sz="2200" b="0" smtClean="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4" name="Rectangle 6"/>
          <p:cNvSpPr>
            <a:spLocks noGrp="1" noChangeArrowheads="1"/>
          </p:cNvSpPr>
          <p:nvPr>
            <p:ph type="title"/>
          </p:nvPr>
        </p:nvSpPr>
        <p:spPr/>
        <p:txBody>
          <a:bodyPr/>
          <a:lstStyle/>
          <a:p>
            <a:pPr eaLnBrk="1" hangingPunct="1">
              <a:defRPr/>
            </a:pPr>
            <a:r>
              <a:rPr lang="en-US" smtClean="0"/>
              <a:t>Final Tips</a:t>
            </a:r>
          </a:p>
        </p:txBody>
      </p:sp>
      <p:sp>
        <p:nvSpPr>
          <p:cNvPr id="55299" name="Rectangle 7"/>
          <p:cNvSpPr>
            <a:spLocks noGrp="1" noChangeArrowheads="1"/>
          </p:cNvSpPr>
          <p:nvPr>
            <p:ph type="body" idx="1"/>
          </p:nvPr>
        </p:nvSpPr>
        <p:spPr/>
        <p:txBody>
          <a:bodyPr/>
          <a:lstStyle/>
          <a:p>
            <a:pPr eaLnBrk="1" hangingPunct="1">
              <a:lnSpc>
                <a:spcPct val="80000"/>
              </a:lnSpc>
            </a:pPr>
            <a:r>
              <a:rPr lang="en-US" sz="2800" smtClean="0"/>
              <a:t>Ask people for commitment</a:t>
            </a:r>
          </a:p>
          <a:p>
            <a:pPr eaLnBrk="1" hangingPunct="1">
              <a:lnSpc>
                <a:spcPct val="80000"/>
              </a:lnSpc>
            </a:pPr>
            <a:r>
              <a:rPr lang="en-US" sz="2800" smtClean="0"/>
              <a:t>What's going to stop them to learn</a:t>
            </a:r>
          </a:p>
          <a:p>
            <a:pPr eaLnBrk="1" hangingPunct="1">
              <a:lnSpc>
                <a:spcPct val="80000"/>
              </a:lnSpc>
            </a:pPr>
            <a:r>
              <a:rPr lang="en-US" sz="2800" smtClean="0"/>
              <a:t>Discuss these hopes and concerns with participants</a:t>
            </a:r>
          </a:p>
          <a:p>
            <a:pPr eaLnBrk="1" hangingPunct="1">
              <a:lnSpc>
                <a:spcPct val="80000"/>
              </a:lnSpc>
            </a:pPr>
            <a:r>
              <a:rPr lang="en-US" sz="2800" smtClean="0"/>
              <a:t>Don't be ambitious </a:t>
            </a:r>
          </a:p>
          <a:p>
            <a:pPr eaLnBrk="1" hangingPunct="1">
              <a:lnSpc>
                <a:spcPct val="80000"/>
              </a:lnSpc>
            </a:pPr>
            <a:r>
              <a:rPr lang="en-US" sz="2800" smtClean="0"/>
              <a:t>The technology is there, but don't go overboard!</a:t>
            </a:r>
          </a:p>
          <a:p>
            <a:pPr eaLnBrk="1" hangingPunct="1">
              <a:lnSpc>
                <a:spcPct val="80000"/>
              </a:lnSpc>
            </a:pPr>
            <a:r>
              <a:rPr lang="en-US" sz="2800" smtClean="0"/>
              <a:t>Use Visuals, Video because voice gets boring</a:t>
            </a:r>
          </a:p>
          <a:p>
            <a:pPr eaLnBrk="1" hangingPunct="1">
              <a:lnSpc>
                <a:spcPct val="80000"/>
              </a:lnSpc>
            </a:pPr>
            <a:r>
              <a:rPr lang="en-US" sz="2800" smtClean="0"/>
              <a:t>Remember Murphy's law</a:t>
            </a:r>
          </a:p>
          <a:p>
            <a:pPr eaLnBrk="1" hangingPunct="1">
              <a:lnSpc>
                <a:spcPct val="80000"/>
              </a:lnSpc>
            </a:pPr>
            <a:r>
              <a:rPr lang="en-US" sz="2800" smtClean="0"/>
              <a:t>Be flexible </a:t>
            </a:r>
          </a:p>
          <a:p>
            <a:pPr eaLnBrk="1" hangingPunct="1">
              <a:lnSpc>
                <a:spcPct val="80000"/>
              </a:lnSpc>
            </a:pPr>
            <a:r>
              <a:rPr lang="en-US" sz="2800" smtClean="0"/>
              <a:t>Online training takes time</a:t>
            </a:r>
          </a:p>
          <a:p>
            <a:pPr eaLnBrk="1" hangingPunct="1">
              <a:lnSpc>
                <a:spcPct val="80000"/>
              </a:lnSpc>
            </a:pPr>
            <a:r>
              <a:rPr lang="en-US" sz="2800" smtClean="0"/>
              <a:t>Encourage Participation</a:t>
            </a:r>
          </a:p>
          <a:p>
            <a:pPr eaLnBrk="1" hangingPunct="1">
              <a:lnSpc>
                <a:spcPct val="80000"/>
              </a:lnSpc>
            </a:pPr>
            <a:endParaRPr lang="en-US" sz="2800"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38150" y="0"/>
            <a:ext cx="8229600" cy="666750"/>
          </a:xfrm>
        </p:spPr>
        <p:txBody>
          <a:bodyPr/>
          <a:lstStyle/>
          <a:p>
            <a:pPr eaLnBrk="1" hangingPunct="1">
              <a:defRPr/>
            </a:pPr>
            <a:r>
              <a:rPr lang="en-US" sz="3600" smtClean="0"/>
              <a:t>Tips for Trainers Training Online</a:t>
            </a:r>
          </a:p>
        </p:txBody>
      </p:sp>
      <p:sp>
        <p:nvSpPr>
          <p:cNvPr id="109571" name="Rectangle 3"/>
          <p:cNvSpPr>
            <a:spLocks noGrp="1" noChangeArrowheads="1"/>
          </p:cNvSpPr>
          <p:nvPr>
            <p:ph type="body" idx="1"/>
          </p:nvPr>
        </p:nvSpPr>
        <p:spPr>
          <a:xfrm>
            <a:off x="457200" y="762000"/>
            <a:ext cx="8229600" cy="6096000"/>
          </a:xfrm>
        </p:spPr>
        <p:txBody>
          <a:bodyPr/>
          <a:lstStyle/>
          <a:p>
            <a:pPr eaLnBrk="1" hangingPunct="1">
              <a:lnSpc>
                <a:spcPct val="80000"/>
              </a:lnSpc>
              <a:buFontTx/>
              <a:buAutoNum type="alphaUcPeriod"/>
            </a:pPr>
            <a:r>
              <a:rPr lang="en-US" sz="2300" smtClean="0"/>
              <a:t>Prepare thoroughly for facilitation</a:t>
            </a:r>
          </a:p>
          <a:p>
            <a:pPr eaLnBrk="1" hangingPunct="1">
              <a:lnSpc>
                <a:spcPct val="80000"/>
              </a:lnSpc>
              <a:buFontTx/>
              <a:buNone/>
            </a:pPr>
            <a:r>
              <a:rPr lang="en-US" sz="2300" b="0" smtClean="0"/>
              <a:t>	1. Be familiar with the software, tools and technology </a:t>
            </a:r>
          </a:p>
          <a:p>
            <a:pPr eaLnBrk="1" hangingPunct="1">
              <a:lnSpc>
                <a:spcPct val="80000"/>
              </a:lnSpc>
              <a:buFontTx/>
              <a:buNone/>
            </a:pPr>
            <a:r>
              <a:rPr lang="en-US" sz="2300" b="0" smtClean="0"/>
              <a:t>	2. Be prepared to teach in the online medium</a:t>
            </a:r>
          </a:p>
          <a:p>
            <a:pPr eaLnBrk="1" hangingPunct="1">
              <a:lnSpc>
                <a:spcPct val="80000"/>
              </a:lnSpc>
              <a:buFontTx/>
              <a:buNone/>
            </a:pPr>
            <a:r>
              <a:rPr lang="en-US" sz="2300" b="0" smtClean="0"/>
              <a:t>	3. Know the content</a:t>
            </a:r>
          </a:p>
          <a:p>
            <a:pPr eaLnBrk="1" hangingPunct="1">
              <a:lnSpc>
                <a:spcPct val="80000"/>
              </a:lnSpc>
              <a:buFontTx/>
              <a:buNone/>
            </a:pPr>
            <a:r>
              <a:rPr lang="en-US" sz="2300" b="0" smtClean="0"/>
              <a:t>	4. Develop a “Plan B” </a:t>
            </a:r>
          </a:p>
          <a:p>
            <a:pPr eaLnBrk="1" hangingPunct="1">
              <a:lnSpc>
                <a:spcPct val="80000"/>
              </a:lnSpc>
              <a:buFontTx/>
              <a:buNone/>
            </a:pPr>
            <a:r>
              <a:rPr lang="en-US" sz="2300" b="0" smtClean="0"/>
              <a:t>	5. Get some experience as a learner</a:t>
            </a:r>
          </a:p>
          <a:p>
            <a:pPr eaLnBrk="1" hangingPunct="1">
              <a:lnSpc>
                <a:spcPct val="80000"/>
              </a:lnSpc>
              <a:buFontTx/>
              <a:buNone/>
            </a:pPr>
            <a:r>
              <a:rPr lang="en-US" sz="2300" b="0" smtClean="0"/>
              <a:t>	6. Plan, prepare, practice	</a:t>
            </a:r>
          </a:p>
          <a:p>
            <a:pPr eaLnBrk="1" hangingPunct="1">
              <a:lnSpc>
                <a:spcPct val="80000"/>
              </a:lnSpc>
              <a:buFontTx/>
              <a:buNone/>
            </a:pPr>
            <a:r>
              <a:rPr lang="en-US" sz="2300" b="0" smtClean="0"/>
              <a:t>	7. Know your learners</a:t>
            </a:r>
          </a:p>
          <a:p>
            <a:pPr eaLnBrk="1" hangingPunct="1">
              <a:lnSpc>
                <a:spcPct val="80000"/>
              </a:lnSpc>
              <a:buFontTx/>
              <a:buNone/>
            </a:pPr>
            <a:r>
              <a:rPr lang="en-US" sz="2300" smtClean="0"/>
              <a:t>B. Ensure an effective delivery </a:t>
            </a:r>
          </a:p>
          <a:p>
            <a:pPr eaLnBrk="1" hangingPunct="1">
              <a:lnSpc>
                <a:spcPct val="80000"/>
              </a:lnSpc>
              <a:buFontTx/>
              <a:buNone/>
            </a:pPr>
            <a:r>
              <a:rPr lang="en-US" sz="2300" b="0" smtClean="0"/>
              <a:t>	1. Get started on the right foot</a:t>
            </a:r>
          </a:p>
          <a:p>
            <a:pPr eaLnBrk="1" hangingPunct="1">
              <a:lnSpc>
                <a:spcPct val="80000"/>
              </a:lnSpc>
              <a:buFontTx/>
              <a:buNone/>
            </a:pPr>
            <a:r>
              <a:rPr lang="en-US" sz="2300" b="0" smtClean="0"/>
              <a:t>	2. Manage the main event: Content delivery</a:t>
            </a:r>
          </a:p>
          <a:p>
            <a:pPr eaLnBrk="1" hangingPunct="1">
              <a:lnSpc>
                <a:spcPct val="80000"/>
              </a:lnSpc>
              <a:buFontTx/>
              <a:buNone/>
            </a:pPr>
            <a:r>
              <a:rPr lang="en-US" sz="2300" smtClean="0"/>
              <a:t>C. Pay attention to four special skills</a:t>
            </a:r>
          </a:p>
          <a:p>
            <a:pPr eaLnBrk="1" hangingPunct="1">
              <a:lnSpc>
                <a:spcPct val="80000"/>
              </a:lnSpc>
              <a:buFontTx/>
              <a:buNone/>
            </a:pPr>
            <a:r>
              <a:rPr lang="en-US" sz="2300" b="0" smtClean="0"/>
              <a:t>	1. Give and receive feedback</a:t>
            </a:r>
          </a:p>
          <a:p>
            <a:pPr eaLnBrk="1" hangingPunct="1">
              <a:lnSpc>
                <a:spcPct val="80000"/>
              </a:lnSpc>
              <a:buFontTx/>
              <a:buNone/>
            </a:pPr>
            <a:r>
              <a:rPr lang="en-US" sz="2300" b="0" smtClean="0"/>
              <a:t>	2. Be effective when correcting learners</a:t>
            </a:r>
          </a:p>
          <a:p>
            <a:pPr eaLnBrk="1" hangingPunct="1">
              <a:lnSpc>
                <a:spcPct val="80000"/>
              </a:lnSpc>
              <a:buFontTx/>
              <a:buNone/>
            </a:pPr>
            <a:r>
              <a:rPr lang="en-US" sz="2300" b="0" smtClean="0"/>
              <a:t>	3. Handle silence without fear</a:t>
            </a:r>
          </a:p>
          <a:p>
            <a:pPr eaLnBrk="1" hangingPunct="1">
              <a:lnSpc>
                <a:spcPct val="80000"/>
              </a:lnSpc>
              <a:buFontTx/>
              <a:buNone/>
            </a:pPr>
            <a:r>
              <a:rPr lang="en-US" sz="2300" b="0" smtClean="0"/>
              <a:t>	4. Deal with problems effectively and professionally</a:t>
            </a:r>
          </a:p>
          <a:p>
            <a:pPr eaLnBrk="1" hangingPunct="1">
              <a:lnSpc>
                <a:spcPct val="80000"/>
              </a:lnSpc>
              <a:buFontTx/>
              <a:buNone/>
            </a:pPr>
            <a:r>
              <a:rPr lang="en-US" sz="2300" smtClean="0"/>
              <a:t>D. Do your follow-up</a:t>
            </a:r>
          </a:p>
          <a:p>
            <a:pPr eaLnBrk="1" hangingPunct="1">
              <a:lnSpc>
                <a:spcPct val="80000"/>
              </a:lnSpc>
              <a:buFontTx/>
              <a:buNone/>
            </a:pPr>
            <a:endParaRPr lang="en-US" sz="2300" b="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95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957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957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957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957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957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957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9571">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9571">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9571">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9571">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9571">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09571">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09571">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09571">
                                            <p:txEl>
                                              <p:pRg st="14" end="1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09571">
                                            <p:txEl>
                                              <p:pRg st="15" end="15"/>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09571">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1"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a:t>
            </a:r>
            <a:endParaRPr lang="en-US" dirty="0"/>
          </a:p>
        </p:txBody>
      </p:sp>
      <p:sp>
        <p:nvSpPr>
          <p:cNvPr id="3" name="Content Placeholder 2"/>
          <p:cNvSpPr>
            <a:spLocks noGrp="1"/>
          </p:cNvSpPr>
          <p:nvPr>
            <p:ph idx="1"/>
          </p:nvPr>
        </p:nvSpPr>
        <p:spPr/>
        <p:txBody>
          <a:bodyPr/>
          <a:lstStyle/>
          <a:p>
            <a:pPr marL="0" indent="0" algn="ctr">
              <a:buNone/>
            </a:pP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885</TotalTime>
  <Words>2751</Words>
  <Application>Microsoft Office PowerPoint</Application>
  <PresentationFormat>On-screen Show (4:3)</PresentationFormat>
  <Paragraphs>508</Paragraphs>
  <Slides>57</Slides>
  <Notes>16</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2</vt:i4>
      </vt:variant>
      <vt:variant>
        <vt:lpstr>Slide Titles</vt:lpstr>
      </vt:variant>
      <vt:variant>
        <vt:i4>57</vt:i4>
      </vt:variant>
    </vt:vector>
  </HeadingPairs>
  <TitlesOfParts>
    <vt:vector size="67" baseType="lpstr">
      <vt:lpstr>Arial</vt:lpstr>
      <vt:lpstr>Arial Black</vt:lpstr>
      <vt:lpstr>Calibri</vt:lpstr>
      <vt:lpstr>Comic Sans MS</vt:lpstr>
      <vt:lpstr>Impact</vt:lpstr>
      <vt:lpstr>Tahoma</vt:lpstr>
      <vt:lpstr>Univers</vt:lpstr>
      <vt:lpstr>Default Design</vt:lpstr>
      <vt:lpstr>Clip</vt:lpstr>
      <vt:lpstr>Bitmap Image</vt:lpstr>
      <vt:lpstr>PowerPoint Presentation</vt:lpstr>
      <vt:lpstr>PowerPoint Presentation</vt:lpstr>
      <vt:lpstr>PowerPoint Presentation</vt:lpstr>
      <vt:lpstr>Share the lessons we have Learned</vt:lpstr>
      <vt:lpstr>Objectives</vt:lpstr>
      <vt:lpstr>Life Blood of the Trainer</vt:lpstr>
      <vt:lpstr>PowerPoint Presentation</vt:lpstr>
      <vt:lpstr>The Challenge</vt:lpstr>
      <vt:lpstr>Let explore the Good and Bad Trainer</vt:lpstr>
      <vt:lpstr>Steps in Developing &amp; Conducting Training</vt:lpstr>
      <vt:lpstr>Analyzing the Learning Requirement</vt:lpstr>
      <vt:lpstr>Know your AUDIENCE</vt:lpstr>
      <vt:lpstr>Developing the Learning Objectives</vt:lpstr>
      <vt:lpstr>Outlining the Content</vt:lpstr>
      <vt:lpstr>Developing a Plan</vt:lpstr>
      <vt:lpstr>Confucius…!</vt:lpstr>
      <vt:lpstr>Identify the Learning Style of the Learners</vt:lpstr>
      <vt:lpstr>Conducting the Learning Experience</vt:lpstr>
      <vt:lpstr>Facilitation Skills</vt:lpstr>
      <vt:lpstr>1. Communication Skills</vt:lpstr>
      <vt:lpstr>Communication is all about Connecting</vt:lpstr>
      <vt:lpstr>"I hit him in the eye yesterday."</vt:lpstr>
      <vt:lpstr>While Communication a Trainer needs to take care of:</vt:lpstr>
      <vt:lpstr>Evaluate the Barriers a Trainer is Exposed to </vt:lpstr>
      <vt:lpstr>The Communication Process</vt:lpstr>
      <vt:lpstr>Check you Communication Skills  as a Trainer</vt:lpstr>
      <vt:lpstr>2. Articulation Skills</vt:lpstr>
      <vt:lpstr>Articulation Skills of a Trainer </vt:lpstr>
      <vt:lpstr>Content Structuring Skills</vt:lpstr>
      <vt:lpstr>Message Delivery Skills</vt:lpstr>
      <vt:lpstr>Skills related to ‘Handling Others’ </vt:lpstr>
      <vt:lpstr>Clarifying Skills</vt:lpstr>
      <vt:lpstr>3. Presentation Skills</vt:lpstr>
      <vt:lpstr>Stage Fright?</vt:lpstr>
      <vt:lpstr>How will I Develop Confidence?</vt:lpstr>
      <vt:lpstr>How Should I do it?</vt:lpstr>
      <vt:lpstr>Before the Presentation</vt:lpstr>
      <vt:lpstr>5 Basic Platform Manners</vt:lpstr>
      <vt:lpstr>Gravity - Lost</vt:lpstr>
      <vt:lpstr>Wrong Terminus</vt:lpstr>
      <vt:lpstr>Smile</vt:lpstr>
      <vt:lpstr>Eye-Contact</vt:lpstr>
      <vt:lpstr>Gestures</vt:lpstr>
      <vt:lpstr>4. Questions and Answering Skills</vt:lpstr>
      <vt:lpstr>Fielding Questions Now the terror begins</vt:lpstr>
      <vt:lpstr>The Q &amp; A Strategy</vt:lpstr>
      <vt:lpstr>Providing Answers</vt:lpstr>
      <vt:lpstr>5. Interpersonal Skills</vt:lpstr>
      <vt:lpstr>Interpersonal Skills</vt:lpstr>
      <vt:lpstr>Skills needed to Learn Classroom v/s Online</vt:lpstr>
      <vt:lpstr>Challenges with Online Training</vt:lpstr>
      <vt:lpstr>5 Easy Tips for Teaching Online Courses</vt:lpstr>
      <vt:lpstr>Logistics for Online Training</vt:lpstr>
      <vt:lpstr>Checklist - Trainers Guide</vt:lpstr>
      <vt:lpstr>Final Tips</vt:lpstr>
      <vt:lpstr>Tips for Trainers Training Online</vt:lpstr>
      <vt:lpstr>Contact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 the Trainer</dc:title>
  <dc:creator>Shabbar Suterwala</dc:creator>
  <cp:lastModifiedBy>Arif Mohamed</cp:lastModifiedBy>
  <cp:revision>182</cp:revision>
  <dcterms:created xsi:type="dcterms:W3CDTF">2010-12-17T05:39:19Z</dcterms:created>
  <dcterms:modified xsi:type="dcterms:W3CDTF">2020-02-03T01:52:19Z</dcterms:modified>
</cp:coreProperties>
</file>